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35"/>
  </p:notesMasterIdLst>
  <p:sldIdLst>
    <p:sldId id="300" r:id="rId6"/>
    <p:sldId id="323" r:id="rId7"/>
    <p:sldId id="302" r:id="rId8"/>
    <p:sldId id="259" r:id="rId9"/>
    <p:sldId id="303" r:id="rId10"/>
    <p:sldId id="324" r:id="rId11"/>
    <p:sldId id="304" r:id="rId12"/>
    <p:sldId id="325" r:id="rId13"/>
    <p:sldId id="305" r:id="rId14"/>
    <p:sldId id="320" r:id="rId15"/>
    <p:sldId id="322" r:id="rId16"/>
    <p:sldId id="321" r:id="rId17"/>
    <p:sldId id="317" r:id="rId18"/>
    <p:sldId id="329" r:id="rId19"/>
    <p:sldId id="332" r:id="rId20"/>
    <p:sldId id="330" r:id="rId21"/>
    <p:sldId id="331" r:id="rId22"/>
    <p:sldId id="327" r:id="rId23"/>
    <p:sldId id="333" r:id="rId24"/>
    <p:sldId id="328" r:id="rId25"/>
    <p:sldId id="335" r:id="rId26"/>
    <p:sldId id="316" r:id="rId27"/>
    <p:sldId id="336" r:id="rId28"/>
    <p:sldId id="337" r:id="rId29"/>
    <p:sldId id="319" r:id="rId30"/>
    <p:sldId id="326" r:id="rId31"/>
    <p:sldId id="334" r:id="rId32"/>
    <p:sldId id="318" r:id="rId33"/>
    <p:sldId id="31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159153-6972-4091-9728-9592CD7B1E22}" v="1" dt="2018-06-29T19:57:36.034"/>
    <p1510:client id="{738DBAC3-60A1-4913-A600-E1113DEB827D}" v="37" dt="2018-05-10T17:30:28.0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82" autoAdjust="0"/>
    <p:restoredTop sz="64606" autoAdjust="0"/>
  </p:normalViewPr>
  <p:slideViewPr>
    <p:cSldViewPr snapToGrid="0">
      <p:cViewPr varScale="1">
        <p:scale>
          <a:sx n="101" d="100"/>
          <a:sy n="101" d="100"/>
        </p:scale>
        <p:origin x="1648" y="7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12/21/2020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docs.microsoft.com/en-us/azure/iot-hub/about-iot-hub"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s://docs.microsoft.com/en-us/azure/iot-dps/about-iot-dps"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docs.microsoft.com/en-us/azure/defender-for-iot/overview" TargetMode="External"/><Relationship Id="rId2" Type="http://schemas.openxmlformats.org/officeDocument/2006/relationships/slide" Target="../slides/slide17.xml"/><Relationship Id="rId1" Type="http://schemas.openxmlformats.org/officeDocument/2006/relationships/notesMaster" Target="../notesMasters/notesMaster1.xml"/><Relationship Id="rId5" Type="http://schemas.openxmlformats.org/officeDocument/2006/relationships/hyperlink" Target="https://github.com/Azure/Azure-IoT-Security-Agent-C" TargetMode="External"/><Relationship Id="rId4" Type="http://schemas.openxmlformats.org/officeDocument/2006/relationships/hyperlink" Target="https://docs.microsoft.com/en-us/azure/iot-hub/iot-hub-devguide-sdks"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docs.microsoft.com/en-us/azure/stream-analytics/stream-analytics-get-started-with-azure-stream-analytics-to-process-data-from-iot-devices" TargetMode="External"/><Relationship Id="rId2" Type="http://schemas.openxmlformats.org/officeDocument/2006/relationships/slide" Target="../slides/slide19.xml"/><Relationship Id="rId1" Type="http://schemas.openxmlformats.org/officeDocument/2006/relationships/notesMaster" Target="../notesMasters/notesMaster1.xml"/><Relationship Id="rId5" Type="http://schemas.openxmlformats.org/officeDocument/2006/relationships/hyperlink" Target="https://docs.microsoft.com/en-us/azure/stream-analytics/stream-analytics-introduction" TargetMode="External"/><Relationship Id="rId4" Type="http://schemas.openxmlformats.org/officeDocument/2006/relationships/hyperlink" Target="https://docs.microsoft.com/en-us/azure/time-series-insights/time-series-insights-overview"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docs.microsoft.com/en-us/azure/iot-hub/iot-hub-devguide-messages-d2c"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docs.microsoft.com/en-us/azure/service-bus-messaging/service-bus-messaging-overview"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docs.microsoft.com/en-us/azure-sphere/hardware/guardian-modules" TargetMode="External"/><Relationship Id="rId2" Type="http://schemas.openxmlformats.org/officeDocument/2006/relationships/slide" Target="../slides/slide23.xml"/><Relationship Id="rId1" Type="http://schemas.openxmlformats.org/officeDocument/2006/relationships/notesMaster" Target="../notesMasters/notesMaster1.xml"/><Relationship Id="rId5" Type="http://schemas.openxmlformats.org/officeDocument/2006/relationships/hyperlink" Target="https://docs.microsoft.com/en-us/azure-sphere/product-overview/what-is-azure-sphere" TargetMode="External"/><Relationship Id="rId4" Type="http://schemas.openxmlformats.org/officeDocument/2006/relationships/hyperlink" Target="https://azure.microsoft.com/en-us/blog/azure-sphere-guardian-module-simplifies-secures-brownfield-iot/#:~:text=Using%20the%20Azure%20Sphere%20guardian,failure%20reporting%2C%20and%20software%20updates."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news.microsoft.com/transform/starbucks-turns-to-technology-to-brew-up-a-more-personal-connection-with-its-customers/"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www.microsoft.com/en-us/research/wp-content/uploads/2017/03/SevenPropertiesofHighlySecureDevices.pdf"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200" dirty="0"/>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200" dirty="0"/>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1200" dirty="0"/>
              <a:t>© 2020 Microsoft Corporation. All rights reserved. Microsoft and the trademarks listed at </a:t>
            </a:r>
            <a:r>
              <a:rPr lang="en-US" sz="1200" dirty="0">
                <a:hlinkClick r:id="rId3"/>
              </a:rPr>
              <a:t>https://www.microsoft.com/en-us/legal/intellectualproperty/Trademarks/Usage/General.aspx</a:t>
            </a:r>
            <a:r>
              <a:rPr lang="en-US" sz="1200" dirty="0"/>
              <a:t> are trademarks of the Microsoft group of companies. All other trademarks are property of their respective owners.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D4D4D4"/>
                </a:solidFill>
                <a:effectLst/>
                <a:latin typeface="Consolas" panose="020B0609020204030204" pitchFamily="49" charset="0"/>
              </a:rPr>
              <a:t>In the solution diagram above, note the following:</a:t>
            </a:r>
          </a:p>
          <a:p>
            <a:br>
              <a:rPr lang="en-US" b="0" dirty="0">
                <a:solidFill>
                  <a:srgbClr val="D4D4D4"/>
                </a:solidFill>
                <a:effectLst/>
                <a:latin typeface="Consolas" panose="020B0609020204030204" pitchFamily="49" charset="0"/>
              </a:rPr>
            </a:br>
            <a:r>
              <a:rPr lang="en-US" b="0" dirty="0">
                <a:solidFill>
                  <a:srgbClr val="6796E6"/>
                </a:solidFill>
                <a:effectLst/>
                <a:latin typeface="Consolas" panose="020B0609020204030204" pitchFamily="49" charset="0"/>
              </a:rPr>
              <a:t>-</a:t>
            </a:r>
            <a:r>
              <a:rPr lang="en-US" b="0" dirty="0">
                <a:solidFill>
                  <a:srgbClr val="D4D4D4"/>
                </a:solidFill>
                <a:effectLst/>
                <a:latin typeface="Consolas" panose="020B0609020204030204" pitchFamily="49" charset="0"/>
              </a:rPr>
              <a:t> IoT Edge devices are placed in the field.</a:t>
            </a:r>
          </a:p>
          <a:p>
            <a:r>
              <a:rPr lang="en-US" b="0" dirty="0">
                <a:solidFill>
                  <a:srgbClr val="6796E6"/>
                </a:solidFill>
                <a:effectLst/>
                <a:latin typeface="Consolas" panose="020B0609020204030204" pitchFamily="49" charset="0"/>
              </a:rPr>
              <a:t>-</a:t>
            </a:r>
            <a:r>
              <a:rPr lang="en-US" b="0" dirty="0">
                <a:solidFill>
                  <a:srgbClr val="D4D4D4"/>
                </a:solidFill>
                <a:effectLst/>
                <a:latin typeface="Consolas" panose="020B0609020204030204" pitchFamily="49" charset="0"/>
              </a:rPr>
              <a:t> These devices communication back to the IoT Hub</a:t>
            </a:r>
          </a:p>
          <a:p>
            <a:r>
              <a:rPr lang="en-US" b="0" dirty="0">
                <a:solidFill>
                  <a:srgbClr val="6796E6"/>
                </a:solidFill>
                <a:effectLst/>
                <a:latin typeface="Consolas" panose="020B0609020204030204" pitchFamily="49" charset="0"/>
              </a:rPr>
              <a:t>-</a:t>
            </a:r>
            <a:r>
              <a:rPr lang="en-US" b="0" dirty="0">
                <a:solidFill>
                  <a:srgbClr val="D4D4D4"/>
                </a:solidFill>
                <a:effectLst/>
                <a:latin typeface="Consolas" panose="020B0609020204030204" pitchFamily="49" charset="0"/>
              </a:rPr>
              <a:t> IoT Hub sends data to other services such as Cosmos DB and Time Series Insights</a:t>
            </a:r>
          </a:p>
          <a:p>
            <a:r>
              <a:rPr lang="en-US" b="0" dirty="0">
                <a:solidFill>
                  <a:srgbClr val="6796E6"/>
                </a:solidFill>
                <a:effectLst/>
                <a:latin typeface="Consolas" panose="020B0609020204030204" pitchFamily="49" charset="0"/>
              </a:rPr>
              <a:t>-</a:t>
            </a:r>
            <a:r>
              <a:rPr lang="en-US" b="0" dirty="0">
                <a:solidFill>
                  <a:srgbClr val="D4D4D4"/>
                </a:solidFill>
                <a:effectLst/>
                <a:latin typeface="Consolas" panose="020B0609020204030204" pitchFamily="49" charset="0"/>
              </a:rPr>
              <a:t> Data is saved to Data Lake for analysis later by machine learning</a:t>
            </a:r>
          </a:p>
          <a:p>
            <a:r>
              <a:rPr lang="en-US" b="0" dirty="0">
                <a:solidFill>
                  <a:srgbClr val="6796E6"/>
                </a:solidFill>
                <a:effectLst/>
                <a:latin typeface="Consolas" panose="020B0609020204030204" pitchFamily="49" charset="0"/>
              </a:rPr>
              <a:t>-</a:t>
            </a:r>
            <a:r>
              <a:rPr lang="en-US" b="0" dirty="0">
                <a:solidFill>
                  <a:srgbClr val="D4D4D4"/>
                </a:solidFill>
                <a:effectLst/>
                <a:latin typeface="Consolas" panose="020B0609020204030204" pitchFamily="49" charset="0"/>
              </a:rPr>
              <a:t> App services query Cosmos DB to provide mobile field techs information</a:t>
            </a:r>
          </a:p>
          <a:p>
            <a:endParaRPr lang="en-US" sz="1200" b="0" dirty="0">
              <a:solidFill>
                <a:srgbClr val="D4D4D4"/>
              </a:solidFill>
              <a:effectLst/>
              <a:latin typeface="Consolas" panose="020B0609020204030204" pitchFamily="49" charset="0"/>
            </a:endParaRPr>
          </a:p>
          <a:p>
            <a:r>
              <a:rPr lang="en-US" sz="1200" dirty="0">
                <a:solidFill>
                  <a:schemeClr val="tx1"/>
                </a:solidFill>
              </a:rPr>
              <a:t>Azure IoT Hubs will keep track of devices and allow for remote execution of commands, deployments and the receiving and routing of device messages.</a:t>
            </a:r>
          </a:p>
          <a:p>
            <a:endParaRPr lang="en-US" sz="1200" dirty="0">
              <a:solidFill>
                <a:schemeClr val="tx1"/>
              </a:solidFill>
            </a:endParaRPr>
          </a:p>
          <a:p>
            <a:r>
              <a:rPr lang="en-US" sz="1200" dirty="0">
                <a:solidFill>
                  <a:schemeClr val="tx1"/>
                </a:solidFill>
              </a:rPr>
              <a:t>Azure IoT Edge devices will be used to store information when offline and then forward to the IoT Hub.</a:t>
            </a:r>
          </a:p>
          <a:p>
            <a:endParaRPr lang="en-US" b="0" dirty="0">
              <a:solidFill>
                <a:srgbClr val="D4D4D4"/>
              </a:solidFill>
              <a:effectLst/>
              <a:latin typeface="Consolas" panose="020B0609020204030204" pitchFamily="49"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33393573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D4D4D4"/>
                </a:solidFill>
                <a:effectLst/>
                <a:latin typeface="Consolas" panose="020B0609020204030204" pitchFamily="49" charset="0"/>
              </a:rPr>
              <a:t>Describe how you will secure the following:</a:t>
            </a:r>
          </a:p>
          <a:p>
            <a:br>
              <a:rPr lang="en-US" b="0" dirty="0">
                <a:solidFill>
                  <a:srgbClr val="D4D4D4"/>
                </a:solidFill>
                <a:effectLst/>
                <a:latin typeface="Consolas" panose="020B0609020204030204" pitchFamily="49" charset="0"/>
              </a:rPr>
            </a:br>
            <a:r>
              <a:rPr lang="en-US" b="1" dirty="0">
                <a:solidFill>
                  <a:srgbClr val="6796E6"/>
                </a:solidFill>
                <a:effectLst/>
                <a:latin typeface="Consolas" panose="020B0609020204030204" pitchFamily="49" charset="0"/>
              </a:rPr>
              <a:t>1.</a:t>
            </a:r>
            <a:r>
              <a:rPr lang="en-US" b="1" dirty="0">
                <a:solidFill>
                  <a:srgbClr val="D4D4D4"/>
                </a:solidFill>
                <a:effectLst/>
                <a:latin typeface="Consolas" panose="020B0609020204030204" pitchFamily="49" charset="0"/>
              </a:rPr>
              <a:t> How will you secure the IoT Edge Devices?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Azure IoT Edge is inherently secure on its own through the Azure IoT Edge security manager daemon.  However, any actor with access to the device as root or administrator can make changes to the device.  For this reason, you should ensure that the device utilizes the Azure IoT Security Agent to monitor for security events or configuration changes that could affect the security integrity of the IoT Edge device.</a:t>
            </a:r>
          </a:p>
          <a:p>
            <a:br>
              <a:rPr lang="en-US" b="0" dirty="0">
                <a:solidFill>
                  <a:srgbClr val="D4D4D4"/>
                </a:solidFill>
                <a:effectLst/>
                <a:latin typeface="Consolas" panose="020B0609020204030204" pitchFamily="49" charset="0"/>
              </a:rPr>
            </a:br>
            <a:r>
              <a:rPr lang="en-US" b="1" dirty="0">
                <a:solidFill>
                  <a:srgbClr val="6796E6"/>
                </a:solidFill>
                <a:effectLst/>
                <a:latin typeface="Consolas" panose="020B0609020204030204" pitchFamily="49" charset="0"/>
              </a:rPr>
              <a:t>2.</a:t>
            </a:r>
            <a:r>
              <a:rPr lang="en-US" b="1" dirty="0">
                <a:solidFill>
                  <a:srgbClr val="D4D4D4"/>
                </a:solidFill>
                <a:effectLst/>
                <a:latin typeface="Consolas" panose="020B0609020204030204" pitchFamily="49" charset="0"/>
              </a:rPr>
              <a:t> How will you secure the IoT Devices?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Similar to an IoT Edge device, these devices should have the Azure IoT Security agent installed.  Devices should also utilize hardware based secure silicon features (such as TPM, eSE, Arm TrustZone and Intel SGX) to ensure that the device is not accessed physically and modified in any way.  </a:t>
            </a:r>
          </a:p>
          <a:p>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All devices should have unique certificates to identify them to the IoT Edge devices and the IoT Hub.</a:t>
            </a:r>
            <a:endParaRPr lang="en-US" dirty="0"/>
          </a:p>
          <a:p>
            <a:endParaRPr lang="en-US" dirty="0"/>
          </a:p>
          <a:p>
            <a:r>
              <a:rPr lang="en-US" b="1" dirty="0">
                <a:solidFill>
                  <a:srgbClr val="6796E6"/>
                </a:solidFill>
                <a:effectLst/>
                <a:latin typeface="Consolas" panose="020B0609020204030204" pitchFamily="49" charset="0"/>
              </a:rPr>
              <a:t>3.</a:t>
            </a:r>
            <a:r>
              <a:rPr lang="en-US" b="1" dirty="0">
                <a:solidFill>
                  <a:srgbClr val="D4D4D4"/>
                </a:solidFill>
                <a:effectLst/>
                <a:latin typeface="Consolas" panose="020B0609020204030204" pitchFamily="49" charset="0"/>
              </a:rPr>
              <a:t> How will you monitor and audit device access?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Local device logs and security events can be sent to IoT Edge devices for storage, processing and possibly forwarding to the IoT Hub.  Most major logs should be sent to the IoT Hub where you will have Azure Security Center for IoT monitoring those events and firing alerts on abnormal activity.</a:t>
            </a:r>
          </a:p>
          <a:p>
            <a:br>
              <a:rPr lang="en-US" b="0" dirty="0">
                <a:solidFill>
                  <a:srgbClr val="D4D4D4"/>
                </a:solidFill>
                <a:effectLst/>
                <a:latin typeface="Consolas" panose="020B0609020204030204" pitchFamily="49" charset="0"/>
              </a:rPr>
            </a:br>
            <a:r>
              <a:rPr lang="en-US" b="1" dirty="0">
                <a:solidFill>
                  <a:srgbClr val="6796E6"/>
                </a:solidFill>
                <a:effectLst/>
                <a:latin typeface="Consolas" panose="020B0609020204030204" pitchFamily="49" charset="0"/>
              </a:rPr>
              <a:t>4.</a:t>
            </a:r>
            <a:r>
              <a:rPr lang="en-US" b="1" dirty="0">
                <a:solidFill>
                  <a:srgbClr val="D4D4D4"/>
                </a:solidFill>
                <a:effectLst/>
                <a:latin typeface="Consolas" panose="020B0609020204030204" pitchFamily="49" charset="0"/>
              </a:rPr>
              <a:t> How will you monitor and audit Azure resource changes?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By enabling Diagnostic Logging on all Azure resources, you can have those events logged into a Log Analytics workspace.</a:t>
            </a:r>
          </a:p>
          <a:p>
            <a:br>
              <a:rPr lang="en-US" b="0" dirty="0">
                <a:solidFill>
                  <a:srgbClr val="D4D4D4"/>
                </a:solidFill>
                <a:effectLst/>
                <a:latin typeface="Consolas" panose="020B0609020204030204" pitchFamily="49" charset="0"/>
              </a:rPr>
            </a:br>
            <a:r>
              <a:rPr lang="en-US" b="1" dirty="0">
                <a:solidFill>
                  <a:srgbClr val="6796E6"/>
                </a:solidFill>
                <a:effectLst/>
                <a:latin typeface="Consolas" panose="020B0609020204030204" pitchFamily="49" charset="0"/>
              </a:rPr>
              <a:t>5.</a:t>
            </a:r>
            <a:r>
              <a:rPr lang="en-US" b="1" dirty="0">
                <a:solidFill>
                  <a:srgbClr val="D4D4D4"/>
                </a:solidFill>
                <a:effectLst/>
                <a:latin typeface="Consolas" panose="020B0609020204030204" pitchFamily="49" charset="0"/>
              </a:rPr>
              <a:t> How will you create custom alerts and execute remediation and investigation activities on detection?</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Since all data will be ingested into Log Analytics, you can build any number of custom alerts to notify the proper individuals or execute Playbooks that start remediation or investigative activities.</a:t>
            </a:r>
          </a:p>
          <a:p>
            <a:br>
              <a:rPr lang="en-US" b="0" dirty="0">
                <a:solidFill>
                  <a:srgbClr val="D4D4D4"/>
                </a:solidFill>
                <a:effectLst/>
                <a:latin typeface="Consolas" panose="020B0609020204030204" pitchFamily="49" charset="0"/>
              </a:rPr>
            </a:br>
            <a:r>
              <a:rPr lang="en-US" b="1" dirty="0">
                <a:solidFill>
                  <a:srgbClr val="D4D4D4"/>
                </a:solidFill>
                <a:effectLst/>
                <a:latin typeface="Consolas" panose="020B0609020204030204" pitchFamily="49" charset="0"/>
              </a:rPr>
              <a:t>6</a:t>
            </a:r>
            <a:r>
              <a:rPr lang="en-US" b="1" dirty="0">
                <a:solidFill>
                  <a:srgbClr val="6796E6"/>
                </a:solidFill>
                <a:effectLst/>
                <a:latin typeface="Consolas" panose="020B0609020204030204" pitchFamily="49" charset="0"/>
              </a:rPr>
              <a:t>.</a:t>
            </a:r>
            <a:r>
              <a:rPr lang="en-US" b="1" dirty="0">
                <a:solidFill>
                  <a:srgbClr val="D4D4D4"/>
                </a:solidFill>
                <a:effectLst/>
                <a:latin typeface="Consolas" panose="020B0609020204030204" pitchFamily="49" charset="0"/>
              </a:rPr>
              <a:t> What tools would you setup to surface audit and compliance reporting to IT Executives?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You can utilize Power BI to surface Log Analytics data into easy to read dashboards that are accessible only to the property individuals.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31214808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Additional Resources:</a:t>
            </a:r>
          </a:p>
          <a:p>
            <a:endParaRPr lang="en-US" dirty="0"/>
          </a:p>
          <a:p>
            <a:r>
              <a:rPr lang="en-US" dirty="0"/>
              <a:t>Azure IoT Hub:</a:t>
            </a:r>
          </a:p>
          <a:p>
            <a:endParaRPr lang="en-US" dirty="0"/>
          </a:p>
          <a:p>
            <a:r>
              <a:rPr lang="en-US" dirty="0">
                <a:hlinkClick r:id="rId3"/>
              </a:rPr>
              <a:t>https://docs.microsoft.com/en-us/azure/iot-hub/about-iot-hub</a:t>
            </a:r>
            <a:endParaRPr lang="en-US" dirty="0"/>
          </a:p>
          <a:p>
            <a:endParaRPr lang="en-US" dirty="0"/>
          </a:p>
          <a:p>
            <a:r>
              <a:rPr lang="en-US" dirty="0"/>
              <a:t>Azure IoT Hub Device Provision Service:</a:t>
            </a:r>
          </a:p>
          <a:p>
            <a:endParaRPr lang="en-US" dirty="0"/>
          </a:p>
          <a:p>
            <a:r>
              <a:rPr lang="en-US" dirty="0">
                <a:hlinkClick r:id="rId4"/>
              </a:rPr>
              <a:t>https://docs.microsoft.com/en-us/azure/iot-dps/about-iot-dps</a:t>
            </a:r>
            <a:endParaRPr lang="en-US" dirty="0"/>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7669291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4D4D4"/>
                </a:solidFill>
                <a:effectLst/>
                <a:latin typeface="-apple-system"/>
              </a:rPr>
              <a:t>Describe how you will utilize Azure security features to secure the various resources such as the following:</a:t>
            </a:r>
          </a:p>
          <a:p>
            <a:pPr algn="l"/>
            <a:endParaRPr lang="en-US" b="0" i="0" dirty="0">
              <a:solidFill>
                <a:srgbClr val="D4D4D4"/>
              </a:solidFill>
              <a:effectLst/>
              <a:latin typeface="-apple-system"/>
            </a:endParaRPr>
          </a:p>
          <a:p>
            <a:pPr algn="l">
              <a:buFont typeface="+mj-lt"/>
              <a:buAutoNum type="arabicPeriod"/>
            </a:pPr>
            <a:r>
              <a:rPr lang="en-US" b="0" i="0" dirty="0">
                <a:solidFill>
                  <a:srgbClr val="D4D4D4"/>
                </a:solidFill>
                <a:effectLst/>
                <a:latin typeface="-apple-system"/>
              </a:rPr>
              <a:t> How will you secure the IoT Hub?</a:t>
            </a:r>
          </a:p>
          <a:p>
            <a:pPr marL="742950" lvl="1" indent="-285750" algn="l">
              <a:buFont typeface="Arial" panose="020B0604020202020204" pitchFamily="34" charset="0"/>
              <a:buChar char="•"/>
            </a:pPr>
            <a:r>
              <a:rPr lang="en-US" b="0" i="0" dirty="0">
                <a:solidFill>
                  <a:srgbClr val="D4D4D4"/>
                </a:solidFill>
                <a:effectLst/>
                <a:latin typeface="-apple-system"/>
              </a:rPr>
              <a:t>Utilizing Azure Access control (IAM) mechanisms you can set the permissions to access and modify the IoT Hub resource to the proper individuals.</a:t>
            </a:r>
          </a:p>
          <a:p>
            <a:pPr marL="742950" lvl="1" indent="-285750" algn="l">
              <a:buFont typeface="Arial" panose="020B0604020202020204" pitchFamily="34" charset="0"/>
              <a:buChar char="•"/>
            </a:pPr>
            <a:r>
              <a:rPr lang="en-US" b="0" i="0" dirty="0">
                <a:solidFill>
                  <a:srgbClr val="D4D4D4"/>
                </a:solidFill>
                <a:effectLst/>
                <a:latin typeface="-apple-system"/>
              </a:rPr>
              <a:t>By implementing Shared Access Policies, you can create policies that grant permission to perform actions on the IoT Hub such as Registry read, Registry write, Service connect, and Device connect</a:t>
            </a:r>
          </a:p>
          <a:p>
            <a:pPr marL="742950" lvl="1" indent="-285750" algn="l">
              <a:buFont typeface="Arial" panose="020B0604020202020204" pitchFamily="34" charset="0"/>
              <a:buChar char="•"/>
            </a:pPr>
            <a:r>
              <a:rPr lang="en-US" b="0" i="0" dirty="0">
                <a:solidFill>
                  <a:srgbClr val="D4D4D4"/>
                </a:solidFill>
                <a:effectLst/>
                <a:latin typeface="-apple-system"/>
              </a:rPr>
              <a:t>Using IP Filters, you can limit the devices that can connect to your IoT hub to a set of IP Addresses.</a:t>
            </a:r>
          </a:p>
          <a:p>
            <a:pPr marL="742950" lvl="1" indent="-285750" algn="l">
              <a:buFont typeface="Arial" panose="020B0604020202020204" pitchFamily="34" charset="0"/>
              <a:buChar char="•"/>
            </a:pPr>
            <a:r>
              <a:rPr lang="en-US" b="0" i="0" dirty="0">
                <a:solidFill>
                  <a:srgbClr val="D4D4D4"/>
                </a:solidFill>
                <a:effectLst/>
                <a:latin typeface="-apple-system"/>
              </a:rPr>
              <a:t>Enabling Diagnostic settings to send changes to a Log Analytics workspace will enable to you fire alerts based on management plane activities.</a:t>
            </a:r>
          </a:p>
          <a:p>
            <a:pPr algn="l">
              <a:buFont typeface="+mj-lt"/>
              <a:buAutoNum type="arabicPeriod"/>
            </a:pPr>
            <a:r>
              <a:rPr lang="en-US" b="0" i="0" dirty="0">
                <a:solidFill>
                  <a:srgbClr val="D4D4D4"/>
                </a:solidFill>
                <a:effectLst/>
                <a:latin typeface="-apple-system"/>
              </a:rPr>
              <a:t>How will you secure the IoT Device Provisioning Service?</a:t>
            </a:r>
          </a:p>
          <a:p>
            <a:pPr marL="742950" lvl="1" indent="-285750" algn="l">
              <a:buFont typeface="Arial" panose="020B0604020202020204" pitchFamily="34" charset="0"/>
              <a:buChar char="•"/>
            </a:pPr>
            <a:r>
              <a:rPr lang="en-US" b="0" i="0" dirty="0">
                <a:solidFill>
                  <a:srgbClr val="D4D4D4"/>
                </a:solidFill>
                <a:effectLst/>
                <a:latin typeface="-apple-system"/>
              </a:rPr>
              <a:t>Similar to an IoT Hub resource, you can utilize Azure Access Control (IAM) and a similar Shared Access Policies setup to achieve your desired permissions configuration.</a:t>
            </a:r>
          </a:p>
          <a:p>
            <a:pPr marL="742950" lvl="1" indent="-285750" algn="l">
              <a:buFont typeface="Arial" panose="020B0604020202020204" pitchFamily="34" charset="0"/>
              <a:buChar char="•"/>
            </a:pPr>
            <a:r>
              <a:rPr lang="en-US" b="0" i="0" dirty="0">
                <a:solidFill>
                  <a:srgbClr val="D4D4D4"/>
                </a:solidFill>
                <a:effectLst/>
                <a:latin typeface="-apple-system"/>
              </a:rPr>
              <a:t>You can also enable Diagnostic settings to log management plane changes.</a:t>
            </a:r>
          </a:p>
          <a:p>
            <a:pPr marL="0" algn="l" defTabSz="914400" rtl="0" eaLnBrk="1" latinLnBrk="0" hangingPunct="1"/>
            <a:endParaRPr lang="en-US" sz="1200" kern="1200" dirty="0">
              <a:solidFill>
                <a:schemeClr val="tx1"/>
              </a:solidFill>
              <a:latin typeface="+mn-lt"/>
              <a:ea typeface="+mn-ea"/>
              <a:cs typeface="+mn-cs"/>
              <a:hlinkClick r:id="rId3">
                <a:extLst>
                  <a:ext uri="{A12FA001-AC4F-418D-AE19-62706E023703}">
                    <ahyp:hlinkClr xmlns:ahyp="http://schemas.microsoft.com/office/drawing/2018/hyperlinkcolor" val="tx"/>
                  </a:ext>
                </a:extLst>
              </a:hlinkClick>
            </a:endParaRPr>
          </a:p>
          <a:p>
            <a:pPr marL="0" algn="l" defTabSz="914400" rtl="0" eaLnBrk="1" latinLnBrk="0" hangingPunct="1"/>
            <a:r>
              <a:rPr lang="en-US" sz="1200" kern="1200" dirty="0">
                <a:solidFill>
                  <a:schemeClr val="tx1"/>
                </a:solidFill>
                <a:latin typeface="+mn-lt"/>
                <a:ea typeface="+mn-ea"/>
                <a:cs typeface="+mn-cs"/>
                <a:hlinkClick r:id="rId3">
                  <a:extLst>
                    <a:ext uri="{A12FA001-AC4F-418D-AE19-62706E023703}">
                      <ahyp:hlinkClr xmlns:ahyp="http://schemas.microsoft.com/office/drawing/2018/hyperlinkcolor" val="tx"/>
                    </a:ext>
                  </a:extLst>
                </a:hlinkClick>
              </a:rPr>
              <a:t>Additional Resources:</a:t>
            </a:r>
          </a:p>
          <a:p>
            <a:pPr marL="0" algn="l" defTabSz="914400" rtl="0" eaLnBrk="1" latinLnBrk="0" hangingPunct="1"/>
            <a:endParaRPr lang="en-US" sz="1200" kern="1200" dirty="0">
              <a:solidFill>
                <a:schemeClr val="tx1"/>
              </a:solidFill>
              <a:latin typeface="+mn-lt"/>
              <a:ea typeface="+mn-ea"/>
              <a:cs typeface="+mn-cs"/>
              <a:hlinkClick r:id="rId3">
                <a:extLst>
                  <a:ext uri="{A12FA001-AC4F-418D-AE19-62706E023703}">
                    <ahyp:hlinkClr xmlns:ahyp="http://schemas.microsoft.com/office/drawing/2018/hyperlinkcolor" val="tx"/>
                  </a:ext>
                </a:extLst>
              </a:hlinkClick>
            </a:endParaRPr>
          </a:p>
          <a:p>
            <a:pPr marL="0" algn="l" defTabSz="914400" rtl="0" eaLnBrk="1" latinLnBrk="0" hangingPunct="1"/>
            <a:r>
              <a:rPr lang="en-US" sz="1200" kern="1200" dirty="0">
                <a:solidFill>
                  <a:schemeClr val="tx1"/>
                </a:solidFill>
                <a:latin typeface="+mn-lt"/>
                <a:ea typeface="+mn-ea"/>
                <a:cs typeface="+mn-cs"/>
                <a:hlinkClick r:id="rId3">
                  <a:extLst>
                    <a:ext uri="{A12FA001-AC4F-418D-AE19-62706E023703}">
                      <ahyp:hlinkClr xmlns:ahyp="http://schemas.microsoft.com/office/drawing/2018/hyperlinkcolor" val="tx"/>
                    </a:ext>
                  </a:extLst>
                </a:hlinkClick>
              </a:rPr>
              <a:t>Azure Security Center for IoT</a:t>
            </a:r>
          </a:p>
          <a:p>
            <a:endParaRPr lang="en-US" dirty="0">
              <a:hlinkClick r:id="rId3"/>
            </a:endParaRPr>
          </a:p>
          <a:p>
            <a:r>
              <a:rPr lang="en-US" dirty="0">
                <a:hlinkClick r:id="rId3"/>
              </a:rPr>
              <a:t>https://docs.microsoft.com/en-us/azure/defender-for-iot/overview</a:t>
            </a:r>
            <a:endParaRPr lang="en-US" dirty="0"/>
          </a:p>
          <a:p>
            <a:endParaRPr lang="en-US" dirty="0"/>
          </a:p>
          <a:p>
            <a:r>
              <a:rPr lang="en-US" dirty="0"/>
              <a:t>Azure IoT SDKs:</a:t>
            </a:r>
          </a:p>
          <a:p>
            <a:endParaRPr lang="en-US" dirty="0"/>
          </a:p>
          <a:p>
            <a:r>
              <a:rPr lang="en-US" dirty="0">
                <a:hlinkClick r:id="rId4"/>
              </a:rPr>
              <a:t>https://docs.microsoft.com/en-us/azure/iot-hub/iot-hub-devguide-sdks</a:t>
            </a:r>
            <a:endParaRPr lang="en-US" dirty="0"/>
          </a:p>
          <a:p>
            <a:endParaRPr lang="en-US" dirty="0"/>
          </a:p>
          <a:p>
            <a:r>
              <a:rPr lang="en-US" dirty="0"/>
              <a:t>Azure Security Agent:</a:t>
            </a:r>
          </a:p>
          <a:p>
            <a:endParaRPr lang="en-US" dirty="0"/>
          </a:p>
          <a:p>
            <a:r>
              <a:rPr lang="en-US" dirty="0">
                <a:hlinkClick r:id="rId5"/>
              </a:rPr>
              <a:t>https://github.com/Azure/Azure-IoT-Security-Agent-C</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23810217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2066286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this diagram, IoT devices send data to the IoT Hub where it is then forwarded to Stream Analytics and Time Series.  </a:t>
            </a:r>
          </a:p>
          <a:p>
            <a:pPr marL="171450" indent="-171450">
              <a:buFont typeface="Arial" panose="020B0604020202020204" pitchFamily="34" charset="0"/>
              <a:buChar char="•"/>
            </a:pPr>
            <a:r>
              <a:rPr lang="en-US" dirty="0"/>
              <a:t>Data is aggregated in Stream Analytics and then placed in Cosmos DB.  </a:t>
            </a:r>
          </a:p>
          <a:p>
            <a:pPr marL="171450" indent="-171450">
              <a:buFont typeface="Arial" panose="020B0604020202020204" pitchFamily="34" charset="0"/>
              <a:buChar char="•"/>
            </a:pPr>
            <a:r>
              <a:rPr lang="en-US" dirty="0"/>
              <a:t>Machine Learning and other basic applications then query Cosmos DB to provide reporting and metrics to field techs.</a:t>
            </a:r>
          </a:p>
          <a:p>
            <a:pPr marL="171450" indent="-171450">
              <a:buFont typeface="Arial" panose="020B0604020202020204" pitchFamily="34" charset="0"/>
              <a:buChar char="•"/>
            </a:pPr>
            <a:r>
              <a:rPr lang="en-US" dirty="0"/>
              <a:t>Time Series data is analyzed by admin and operations staff.</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Additional References: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Process real-time IoT data streams with Azure Stream Analytics: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hlinkClick r:id="rId3"/>
              </a:rPr>
              <a:t>https://docs.microsoft.com/en-us/azure/stream-analytics/stream-analytics-get-started-with-azure-stream-analytics-to-process-data-from-iot-devices</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Azure Time Series Insights: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hlinkClick r:id="rId4"/>
              </a:rPr>
              <a:t>https://docs.microsoft.com/en-us/azure/time-series-insights/time-series-insights-overview</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Azure Stream Analytics: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hlinkClick r:id="rId5"/>
              </a:rPr>
              <a:t>https://docs.microsoft.com/en-us/azure/stream-analytics/stream-analytics-introduction</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9546781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8999810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addition to Stream Analytics and Time Series Insights, Azure Service Bus can be connected to the IoT Hub to receive messages and then allow other custom applications to process the messages the are specifically looking for, at their own respective pace.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Additional References:</a:t>
            </a:r>
          </a:p>
          <a:p>
            <a:endParaRPr lang="en-US" dirty="0"/>
          </a:p>
          <a:p>
            <a:r>
              <a:rPr lang="en-US" dirty="0"/>
              <a:t>IoT Hub Messaging:</a:t>
            </a:r>
          </a:p>
          <a:p>
            <a:endParaRPr lang="en-US" dirty="0"/>
          </a:p>
          <a:p>
            <a:r>
              <a:rPr lang="en-US" dirty="0">
                <a:hlinkClick r:id="rId3"/>
              </a:rPr>
              <a:t>https://docs.microsoft.com/en-us/azure/iot-hub/iot-hub-devguide-messages-d2c</a:t>
            </a:r>
            <a:endParaRPr lang="en-US" dirty="0"/>
          </a:p>
          <a:p>
            <a:endParaRPr lang="en-US" dirty="0"/>
          </a:p>
          <a:p>
            <a:r>
              <a:rPr lang="en-US" dirty="0"/>
              <a:t>Azure Service Bus:</a:t>
            </a:r>
          </a:p>
          <a:p>
            <a:endParaRPr lang="en-US" dirty="0"/>
          </a:p>
          <a:p>
            <a:r>
              <a:rPr lang="en-US" dirty="0">
                <a:hlinkClick r:id="rId4"/>
              </a:rPr>
              <a:t>https://docs.microsoft.com/en-us/azure/service-bus-messaging/service-bus-messaging-overview</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5244292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the remote devices has a guardian module that performs secure communication with Azure Sphere.  App and other updates are securely delivered over the internet to the devices.</a:t>
            </a:r>
          </a:p>
          <a:p>
            <a:endParaRPr lang="en-US" dirty="0"/>
          </a:p>
          <a:p>
            <a:pPr algn="l"/>
            <a:r>
              <a:rPr lang="en-US" b="1" i="0" dirty="0">
                <a:solidFill>
                  <a:srgbClr val="D4D4D4"/>
                </a:solidFill>
                <a:effectLst/>
                <a:latin typeface="-apple-system"/>
              </a:rPr>
              <a:t>1. How will Contoso ensure they can push updates to the field in a secure manner?</a:t>
            </a:r>
          </a:p>
          <a:p>
            <a:pPr algn="l"/>
            <a:endParaRPr lang="en-US" b="0" i="0" dirty="0">
              <a:solidFill>
                <a:srgbClr val="D4D4D4"/>
              </a:solidFill>
              <a:effectLst/>
              <a:latin typeface="-apple-system"/>
            </a:endParaRPr>
          </a:p>
          <a:p>
            <a:pPr algn="l"/>
            <a:r>
              <a:rPr lang="en-US" b="0" i="0" dirty="0">
                <a:solidFill>
                  <a:srgbClr val="D4D4D4"/>
                </a:solidFill>
                <a:effectLst/>
                <a:latin typeface="-apple-system"/>
              </a:rPr>
              <a:t>Azure Sphere can be used to deploy Guardian modules that will allow for the secure updates of the devices over the internet.</a:t>
            </a:r>
            <a:endParaRPr lang="en-US" dirty="0"/>
          </a:p>
          <a:p>
            <a:endParaRPr lang="en-US" dirty="0"/>
          </a:p>
          <a:p>
            <a:r>
              <a:rPr lang="en-US" dirty="0"/>
              <a:t>Additional resources:</a:t>
            </a:r>
          </a:p>
          <a:p>
            <a:endParaRPr lang="en-US" dirty="0"/>
          </a:p>
          <a:p>
            <a:r>
              <a:rPr lang="en-US" dirty="0"/>
              <a:t>Guardian Modules:</a:t>
            </a:r>
          </a:p>
          <a:p>
            <a:r>
              <a:rPr lang="en-US" dirty="0">
                <a:hlinkClick r:id="rId3"/>
              </a:rPr>
              <a:t>https://docs.microsoft.com/en-us/azure-sphere/hardware/guardian-modules</a:t>
            </a:r>
            <a:endParaRPr lang="en-US" dirty="0"/>
          </a:p>
          <a:p>
            <a:endParaRPr lang="en-US" dirty="0"/>
          </a:p>
          <a:p>
            <a:r>
              <a:rPr lang="en-US" dirty="0"/>
              <a:t>Starbucks use-case:</a:t>
            </a:r>
          </a:p>
          <a:p>
            <a:r>
              <a:rPr lang="en-US" dirty="0">
                <a:hlinkClick r:id="rId4"/>
              </a:rPr>
              <a:t>https://azure.microsoft.com/en-us/blog/azure-sphere-guardian-module-simplifies-secures-brownfield-iot/#:~:text=Using%20the%20Azure%20Sphere%20guardian,failure%20reporting%2C%20and%20software%20updates.</a:t>
            </a:r>
            <a:endParaRPr lang="en-US" dirty="0"/>
          </a:p>
          <a:p>
            <a:endParaRPr lang="en-US" dirty="0"/>
          </a:p>
          <a:p>
            <a:r>
              <a:rPr lang="en-US" dirty="0"/>
              <a:t>What is Azure Sphere:</a:t>
            </a:r>
          </a:p>
          <a:p>
            <a:r>
              <a:rPr lang="en-US" dirty="0">
                <a:hlinkClick r:id="rId5"/>
              </a:rPr>
              <a:t>https://docs.microsoft.com/en-us/azure-sphere/product-overview/what-is-azure-sphere</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34111136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Starbucks use-case (Azure Sphere) https://news.microsoft.com/transform/starbucks-turns-to-technology-to-brew-up-a-more-personal-connection-with-its-customers/</a:t>
            </a:r>
            <a:endParaRPr lang="en-US" dirty="0"/>
          </a:p>
          <a:p>
            <a:endParaRPr lang="en-US" dirty="0"/>
          </a:p>
          <a:p>
            <a:r>
              <a:rPr lang="en-US" dirty="0"/>
              <a:t>Guardian Modules - https://azure.microsoft.com/en-us/blog/guardian-modules-bringing-azure-sphere-security-to-brownfield-iot</a:t>
            </a:r>
          </a:p>
          <a:p>
            <a:endParaRPr lang="en-US" dirty="0"/>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22308990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Contoso, Ltd staff are worried it may be impossible to manage the many thousands of IoT devices they have deployed around the world with any one product.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Utilizing the Azure IoT Hub Device Provisioning Service, Contoso can enable a zero-touch, just-in-time provisioning to specific IoT hubs without any human intervention. The service scales to many millions of devices in a secure and scalable manner that will meet Contoso's needs.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Can Azure handle all the different types of operating systems and processor architectures of their devices?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Azure IoT Agents have been released with ANSI-C standards in mind. The code is freely available on GitHub along with an entire SDK that will enable Contoso to easily re-compile the source for any target device.</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Will they be able to monitor for specific events on some of their proprietary devices?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Yes, they can monitor for custom events on their proprietary devices using the Azure IoT SDK to send message and events to their specific IoT Hub(s).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Can Azure support non-TPM hardware devices?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Yes, you can recompile the source code to utilize simulated/software TPMs, however this is not a standard or accepted way of doing secure device management in production environments.</a:t>
            </a:r>
          </a:p>
          <a:p>
            <a:br>
              <a:rPr lang="en-US" sz="1200" b="0" kern="1200" dirty="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Will the communications from a device to Azure be secure enough?</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Absolutely, the Azure IoT SDKs come with support for several different protocols including the latest HTTPS and SSL features.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Can an Azure logging solution handle the massive amount of events and alerts that will need to be ingested?</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Yes, at the lowest plan level, you can send 500MB of data to a Log Analytics workspace. Standard and Premium plans have no limit on the amount of data uploaded even if it is terabytes per day.</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Is it possible to assign role-based permissions based on their security objectives and policies to the IoT resources such as the Hub, Edge and individual devices?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Yes, Azure IoT resources come with a management plane that gives you flexibility to allow various levels of permissions to target specific roles of your IoT Infrastructure.</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Is the solution capable of being flexible in the types of reporting and alerts that can be generated based on custom logging event data?</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Yes, you can choose to utilize the out of box alert templates, or create your own templates based on common Azure and Operating System events, or even your own custom events.</a:t>
            </a:r>
          </a:p>
          <a:p>
            <a:br>
              <a:rPr lang="en-US" sz="1200" b="0" kern="1200" dirty="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9230467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Will we be able to limit the messages and network traffic to specific network IP addresses/subnets for our devices?</a:t>
            </a:r>
          </a:p>
          <a:p>
            <a:pPr marL="0" indent="0">
              <a:buFontTx/>
              <a:buNone/>
            </a:pPr>
            <a:endParaRPr lang="en-US" sz="1200" b="0" kern="1200" dirty="0">
              <a:solidFill>
                <a:schemeClr val="tx1"/>
              </a:solidFill>
              <a:effectLst/>
              <a:latin typeface="+mn-lt"/>
              <a:ea typeface="+mn-ea"/>
              <a:cs typeface="+mn-cs"/>
            </a:endParaRPr>
          </a:p>
          <a:p>
            <a:pPr marL="0" indent="0">
              <a:buFontTx/>
              <a:buNone/>
            </a:pPr>
            <a:r>
              <a:rPr lang="en-US" sz="1200" b="0" kern="1200" dirty="0">
                <a:solidFill>
                  <a:schemeClr val="tx1"/>
                </a:solidFill>
                <a:effectLst/>
                <a:latin typeface="+mn-lt"/>
                <a:ea typeface="+mn-ea"/>
                <a:cs typeface="+mn-cs"/>
              </a:rPr>
              <a:t>Yes, you can enable IP Filtering in the IoT Hub to ensure that only messages that originate from specific IPs or subnet are allowed to flow through to the IoT Hub(s).</a:t>
            </a:r>
          </a:p>
          <a:p>
            <a:pPr marL="171450" indent="-171450">
              <a:buFontTx/>
              <a:buChar char="-"/>
            </a:pPr>
            <a:endParaRPr lang="en-US" sz="1200" b="0"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Can Microsoft provide a more modern solution to support their IoT device upgrades?</a:t>
            </a:r>
          </a:p>
          <a:p>
            <a:endParaRPr lang="en-US" sz="1200" b="0" i="0" u="none" strike="noStrike" kern="1200" dirty="0">
              <a:solidFill>
                <a:schemeClr val="tx1"/>
              </a:solidFill>
              <a:effectLst/>
              <a:latin typeface="+mn-lt"/>
              <a:ea typeface="+mn-ea"/>
              <a:cs typeface="+mn-cs"/>
            </a:endParaRPr>
          </a:p>
          <a:p>
            <a:pPr marL="0" indent="0">
              <a:buFont typeface="Arial" panose="020B0604020202020204" pitchFamily="34" charset="0"/>
              <a:buNone/>
            </a:pPr>
            <a:r>
              <a:rPr lang="en-US" sz="1200" b="0" i="0" u="none" strike="noStrike" kern="1200" dirty="0">
                <a:solidFill>
                  <a:schemeClr val="tx1"/>
                </a:solidFill>
                <a:effectLst/>
                <a:latin typeface="+mn-lt"/>
                <a:ea typeface="+mn-ea"/>
                <a:cs typeface="+mn-cs"/>
              </a:rPr>
              <a:t>Yes, using Azure Sphere, the customer can upgrade their devices using new hardware designed with security and flexibility in mind. Reference </a:t>
            </a:r>
            <a:r>
              <a:rPr lang="en-US" sz="1200" b="0" i="0" u="none" strike="noStrike" kern="1200" dirty="0">
                <a:solidFill>
                  <a:schemeClr val="tx1"/>
                </a:solidFill>
                <a:effectLst/>
                <a:latin typeface="+mn-lt"/>
                <a:ea typeface="+mn-ea"/>
                <a:cs typeface="+mn-cs"/>
                <a:hlinkClick r:id="rId3"/>
              </a:rPr>
              <a:t>this Microsoft research paper</a:t>
            </a:r>
            <a:r>
              <a:rPr lang="en-US" sz="1200" b="0" i="0" u="none" strike="noStrike" kern="1200" dirty="0">
                <a:solidFill>
                  <a:schemeClr val="tx1"/>
                </a:solidFill>
                <a:effectLst/>
                <a:latin typeface="+mn-lt"/>
                <a:ea typeface="+mn-ea"/>
                <a:cs typeface="+mn-cs"/>
              </a:rPr>
              <a:t> for details of what makes devices secure.</a:t>
            </a:r>
          </a:p>
          <a:p>
            <a:pPr marL="171450" indent="-171450">
              <a:buFontTx/>
              <a:buChar cha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14899497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12/21/2020 3:22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29</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8383127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2226500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5.xml"/><Relationship Id="rId5" Type="http://schemas.openxmlformats.org/officeDocument/2006/relationships/image" Target="../media/image17.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15.xml"/><Relationship Id="rId5" Type="http://schemas.openxmlformats.org/officeDocument/2006/relationships/image" Target="../media/image12.svg"/><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Securing Azure IoT solutions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701882102"/>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230742"/>
            <a:ext cx="11653523" cy="3645041"/>
          </a:xfrm>
        </p:spPr>
        <p:txBody>
          <a:bodyPr>
            <a:normAutofit fontScale="92500" lnSpcReduction="20000"/>
          </a:bodyPr>
          <a:lstStyle/>
          <a:p>
            <a:r>
              <a:rPr lang="en-US" dirty="0"/>
              <a:t>IoT Developers and Support</a:t>
            </a:r>
          </a:p>
          <a:p>
            <a:endParaRPr lang="en-US" dirty="0"/>
          </a:p>
          <a:p>
            <a:r>
              <a:rPr lang="en-US" dirty="0"/>
              <a:t>Cloud Architects</a:t>
            </a:r>
          </a:p>
          <a:p>
            <a:endParaRPr lang="en-US" dirty="0"/>
          </a:p>
          <a:p>
            <a:r>
              <a:rPr lang="en-US" dirty="0"/>
              <a:t>Infrastructure Managers</a:t>
            </a:r>
          </a:p>
          <a:p>
            <a:endParaRPr lang="en-US" dirty="0"/>
          </a:p>
          <a:p>
            <a:r>
              <a:rPr lang="en-US" dirty="0"/>
              <a:t>Network Engineers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 (High-Level)</a:t>
            </a:r>
            <a:endParaRPr lang="en-US" sz="3236" dirty="0">
              <a:solidFill>
                <a:schemeClr val="tx1"/>
              </a:solidFill>
              <a:latin typeface="Segoe UI" panose="020B0502040204020203" pitchFamily="34" charset="0"/>
            </a:endParaRPr>
          </a:p>
        </p:txBody>
      </p:sp>
      <p:pic>
        <p:nvPicPr>
          <p:cNvPr id="5" name="Picture 4" descr="The preferred business solution.  This diagram shows the IoT Devices communication to the IoT Hub and then Stream Analytics and Azure Time Series using that data to generate reports and support applications.">
            <a:extLst>
              <a:ext uri="{FF2B5EF4-FFF2-40B4-BE49-F238E27FC236}">
                <a16:creationId xmlns:a16="http://schemas.microsoft.com/office/drawing/2014/main" id="{D1F1352D-7A16-4B46-B9B9-570898F747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1818" y="1262921"/>
            <a:ext cx="8274364" cy="5039773"/>
          </a:xfrm>
          <a:prstGeom prst="rect">
            <a:avLst/>
          </a:prstGeom>
        </p:spPr>
      </p:pic>
    </p:spTree>
    <p:extLst>
      <p:ext uri="{BB962C8B-B14F-4D97-AF65-F5344CB8AC3E}">
        <p14:creationId xmlns:p14="http://schemas.microsoft.com/office/powerpoint/2010/main" val="1626426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 (Device Security)</a:t>
            </a:r>
            <a:endParaRPr lang="en-US" sz="3236" dirty="0">
              <a:solidFill>
                <a:schemeClr val="tx1"/>
              </a:solidFill>
              <a:latin typeface="Segoe UI" panose="020B0502040204020203" pitchFamily="34" charset="0"/>
            </a:endParaRPr>
          </a:p>
        </p:txBody>
      </p:sp>
      <p:pic>
        <p:nvPicPr>
          <p:cNvPr id="4" name="Picture 3" descr="The proposed solution utilizing Azure Security Center for IoT and its agents to monitor and secure the IoT Devices.  Log data is forwarded to Log Analytics where alerts and logic apps will execute to start investigation and remediation.">
            <a:extLst>
              <a:ext uri="{FF2B5EF4-FFF2-40B4-BE49-F238E27FC236}">
                <a16:creationId xmlns:a16="http://schemas.microsoft.com/office/drawing/2014/main" id="{5F9BB328-A3C0-4544-979E-C7428EA26EA9}"/>
              </a:ext>
            </a:extLst>
          </p:cNvPr>
          <p:cNvPicPr>
            <a:picLocks noChangeAspect="1"/>
          </p:cNvPicPr>
          <p:nvPr/>
        </p:nvPicPr>
        <p:blipFill>
          <a:blip r:embed="rId3"/>
          <a:stretch>
            <a:fillRect/>
          </a:stretch>
        </p:blipFill>
        <p:spPr>
          <a:xfrm>
            <a:off x="1680881" y="1330584"/>
            <a:ext cx="8128747" cy="4572420"/>
          </a:xfrm>
          <a:prstGeom prst="rect">
            <a:avLst/>
          </a:prstGeom>
        </p:spPr>
      </p:pic>
    </p:spTree>
    <p:extLst>
      <p:ext uri="{BB962C8B-B14F-4D97-AF65-F5344CB8AC3E}">
        <p14:creationId xmlns:p14="http://schemas.microsoft.com/office/powerpoint/2010/main" val="26063541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9358855" cy="4888894"/>
          </a:xfrm>
        </p:spPr>
        <p:txBody>
          <a:bodyPr>
            <a:normAutofit/>
          </a:bodyPr>
          <a:lstStyle/>
          <a:p>
            <a:r>
              <a:rPr lang="en-US" sz="3600" dirty="0">
                <a:solidFill>
                  <a:schemeClr val="tx1"/>
                </a:solidFill>
                <a:latin typeface="+mj-lt"/>
              </a:rPr>
              <a:t>Device Security</a:t>
            </a:r>
            <a:endParaRPr lang="en-US" sz="1800" dirty="0">
              <a:solidFill>
                <a:schemeClr val="tx1"/>
              </a:solidFill>
              <a:latin typeface="+mj-lt"/>
            </a:endParaRPr>
          </a:p>
          <a:p>
            <a:pPr lvl="1"/>
            <a:r>
              <a:rPr lang="en-US" sz="2400" dirty="0">
                <a:solidFill>
                  <a:schemeClr val="tx1"/>
                </a:solidFill>
                <a:latin typeface="+mj-lt"/>
              </a:rPr>
              <a:t>Use IoT Hub to manage devices, ingest all data, and send control data back to devices as needed.</a:t>
            </a:r>
          </a:p>
          <a:p>
            <a:pPr lvl="1"/>
            <a:endParaRPr lang="en-US" sz="2400" dirty="0">
              <a:solidFill>
                <a:schemeClr val="tx1"/>
              </a:solidFill>
              <a:latin typeface="+mj-lt"/>
            </a:endParaRPr>
          </a:p>
          <a:p>
            <a:pPr lvl="1"/>
            <a:r>
              <a:rPr lang="en-US" sz="2400" dirty="0">
                <a:solidFill>
                  <a:schemeClr val="tx1"/>
                </a:solidFill>
              </a:rPr>
              <a:t>Azure IoT Device Provisioning Service will be used to register the </a:t>
            </a:r>
            <a:r>
              <a:rPr lang="en-US" sz="2400" dirty="0">
                <a:solidFill>
                  <a:schemeClr val="tx1"/>
                </a:solidFill>
                <a:cs typeface="Segoe UI Semilight" panose="020B0402040204020203" pitchFamily="34" charset="0"/>
              </a:rPr>
              <a:t>oil wells, gas compressors and pipelines</a:t>
            </a:r>
            <a:r>
              <a:rPr lang="en-US" sz="2400" dirty="0">
                <a:solidFill>
                  <a:schemeClr val="tx1"/>
                </a:solidFill>
              </a:rPr>
              <a:t> devices with the appropriate IoT Hubs.</a:t>
            </a:r>
          </a:p>
          <a:p>
            <a:pPr lvl="1"/>
            <a:endParaRPr lang="en-US" sz="2400" dirty="0">
              <a:solidFill>
                <a:schemeClr val="tx1"/>
              </a:solidFill>
              <a:latin typeface="+mj-lt"/>
            </a:endParaRPr>
          </a:p>
          <a:p>
            <a:pPr lvl="1"/>
            <a:r>
              <a:rPr lang="en-US" sz="2400" dirty="0">
                <a:solidFill>
                  <a:schemeClr val="tx1"/>
                </a:solidFill>
                <a:latin typeface="+mj-lt"/>
              </a:rPr>
              <a:t>Process oil well data locally, detect anomalies, store data offline, and send only important data, using Azure IoT Edge devices.</a:t>
            </a:r>
          </a:p>
          <a:p>
            <a:pPr lvl="1"/>
            <a:endParaRPr lang="en-US" sz="2400" dirty="0">
              <a:solidFill>
                <a:schemeClr val="tx1"/>
              </a:solidFill>
              <a:latin typeface="+mj-lt"/>
            </a:endParaRPr>
          </a:p>
          <a:p>
            <a:pPr lvl="1"/>
            <a:r>
              <a:rPr lang="en-US" sz="2400" dirty="0">
                <a:solidFill>
                  <a:schemeClr val="tx1"/>
                </a:solidFill>
                <a:latin typeface="+mj-lt"/>
              </a:rPr>
              <a:t>Separately send oil pipeline metrics at regular intervals.</a:t>
            </a:r>
          </a:p>
          <a:p>
            <a:pPr marL="336145" lvl="1" indent="0">
              <a:buNone/>
            </a:pPr>
            <a:endParaRPr lang="en-US" sz="2400" dirty="0">
              <a:solidFill>
                <a:schemeClr val="tx1"/>
              </a:solidFill>
              <a:latin typeface="+mj-lt"/>
            </a:endParaRPr>
          </a:p>
        </p:txBody>
      </p:sp>
      <p:pic>
        <p:nvPicPr>
          <p:cNvPr id="4" name="Picture 3" descr="Azure IoT Hub " title="Azure IoT Hub ">
            <a:extLst>
              <a:ext uri="{FF2B5EF4-FFF2-40B4-BE49-F238E27FC236}">
                <a16:creationId xmlns:a16="http://schemas.microsoft.com/office/drawing/2014/main" id="{3576EF96-3D2F-49D3-96A1-A77C27504785}"/>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491976" y="1401585"/>
            <a:ext cx="780291" cy="780291"/>
          </a:xfrm>
          <a:prstGeom prst="rect">
            <a:avLst/>
          </a:prstGeom>
        </p:spPr>
      </p:pic>
      <p:pic>
        <p:nvPicPr>
          <p:cNvPr id="5" name="Graphic 4" descr="Wireless router" title="Wireless router">
            <a:extLst>
              <a:ext uri="{FF2B5EF4-FFF2-40B4-BE49-F238E27FC236}">
                <a16:creationId xmlns:a16="http://schemas.microsoft.com/office/drawing/2014/main" id="{EA4B0F98-8F5C-490C-8AD7-8A71F4E38040}"/>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459798" y="2414448"/>
            <a:ext cx="844645" cy="844645"/>
          </a:xfrm>
          <a:prstGeom prst="rect">
            <a:avLst/>
          </a:prstGeom>
        </p:spPr>
      </p:pic>
      <p:pic>
        <p:nvPicPr>
          <p:cNvPr id="6" name="Picture 5" descr="Stream Analytics" title="Stream Analytics">
            <a:extLst>
              <a:ext uri="{FF2B5EF4-FFF2-40B4-BE49-F238E27FC236}">
                <a16:creationId xmlns:a16="http://schemas.microsoft.com/office/drawing/2014/main" id="{4B1E0B52-A314-49B4-A285-D05C38821031}"/>
              </a:ext>
            </a:extLst>
          </p:cNvPr>
          <p:cNvPicPr>
            <a:picLocks noChangeAspect="1"/>
          </p:cNvPicPr>
          <p:nvPr/>
        </p:nvPicPr>
        <p:blipFill>
          <a:blip r:embed="rId6" cstate="print">
            <a:biLevel thresh="25000"/>
            <a:extLst>
              <a:ext uri="{28A0092B-C50C-407E-A947-70E740481C1C}">
                <a14:useLocalDpi xmlns:a14="http://schemas.microsoft.com/office/drawing/2010/main" val="0"/>
              </a:ext>
            </a:extLst>
          </a:blip>
          <a:stretch>
            <a:fillRect/>
          </a:stretch>
        </p:blipFill>
        <p:spPr>
          <a:xfrm>
            <a:off x="10431910" y="3472777"/>
            <a:ext cx="900419" cy="900419"/>
          </a:xfrm>
          <a:prstGeom prst="rect">
            <a:avLst/>
          </a:prstGeom>
        </p:spPr>
      </p:pic>
    </p:spTree>
    <p:extLst>
      <p:ext uri="{BB962C8B-B14F-4D97-AF65-F5344CB8AC3E}">
        <p14:creationId xmlns:p14="http://schemas.microsoft.com/office/powerpoint/2010/main" val="26542496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 (Security)</a:t>
            </a:r>
            <a:endParaRPr lang="en-US" sz="3236" dirty="0">
              <a:solidFill>
                <a:schemeClr val="tx1"/>
              </a:solidFill>
              <a:latin typeface="Segoe UI" panose="020B0502040204020203" pitchFamily="34" charset="0"/>
            </a:endParaRPr>
          </a:p>
        </p:txBody>
      </p:sp>
      <p:pic>
        <p:nvPicPr>
          <p:cNvPr id="1026" name="Picture 2" descr="ASC for IoT architecture.  This diagram shows devices running the security agents that communication with Azure that then feed into Azure Security Center for AI and ML attack analysis.">
            <a:extLst>
              <a:ext uri="{FF2B5EF4-FFF2-40B4-BE49-F238E27FC236}">
                <a16:creationId xmlns:a16="http://schemas.microsoft.com/office/drawing/2014/main" id="{4779AC88-4CBE-4C84-A048-9E26829B1D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8187" y="1119488"/>
            <a:ext cx="9970995" cy="5580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94686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888894"/>
          </a:xfrm>
        </p:spPr>
        <p:txBody>
          <a:bodyPr>
            <a:normAutofit/>
          </a:bodyPr>
          <a:lstStyle/>
          <a:p>
            <a:r>
              <a:rPr lang="en-US" sz="3600" dirty="0">
                <a:solidFill>
                  <a:schemeClr val="tx1"/>
                </a:solidFill>
                <a:latin typeface="+mj-lt"/>
              </a:rPr>
              <a:t>Security And Logging</a:t>
            </a:r>
            <a:endParaRPr lang="en-US" sz="1800" dirty="0">
              <a:solidFill>
                <a:schemeClr val="tx1"/>
              </a:solidFill>
              <a:latin typeface="+mj-lt"/>
            </a:endParaRPr>
          </a:p>
          <a:p>
            <a:pPr lvl="1"/>
            <a:r>
              <a:rPr lang="en-US" sz="2400" dirty="0">
                <a:solidFill>
                  <a:schemeClr val="tx1"/>
                </a:solidFill>
                <a:latin typeface="+mj-lt"/>
              </a:rPr>
              <a:t>Azure Security Agent will be deployed to all critical devices to feed important security events and data to Azure Security Center for IoT.</a:t>
            </a:r>
          </a:p>
          <a:p>
            <a:pPr lvl="1"/>
            <a:endParaRPr lang="en-US" sz="2400" dirty="0">
              <a:solidFill>
                <a:schemeClr val="tx1"/>
              </a:solidFill>
              <a:latin typeface="+mj-lt"/>
            </a:endParaRPr>
          </a:p>
          <a:p>
            <a:pPr lvl="1"/>
            <a:r>
              <a:rPr lang="en-US" sz="2400" dirty="0">
                <a:solidFill>
                  <a:schemeClr val="tx1"/>
                </a:solidFill>
                <a:latin typeface="+mj-lt"/>
              </a:rPr>
              <a:t>Log Analytics will be used to build custom alerts based on device security data ingested from the Azure Security Agents.</a:t>
            </a:r>
          </a:p>
          <a:p>
            <a:pPr lvl="1"/>
            <a:endParaRPr lang="en-US" sz="2400" dirty="0">
              <a:solidFill>
                <a:schemeClr val="tx1"/>
              </a:solidFill>
              <a:latin typeface="+mj-lt"/>
            </a:endParaRPr>
          </a:p>
          <a:p>
            <a:pPr lvl="1"/>
            <a:r>
              <a:rPr lang="en-US" sz="2400" dirty="0">
                <a:solidFill>
                  <a:schemeClr val="tx1"/>
                </a:solidFill>
                <a:latin typeface="+mj-lt"/>
              </a:rPr>
              <a:t>Azure Security Center for IoT will be used to provide workload protection through its intelligent threat detection analysis algorithms.</a:t>
            </a:r>
          </a:p>
          <a:p>
            <a:pPr lvl="1"/>
            <a:endParaRPr lang="en-US" sz="2400" dirty="0">
              <a:solidFill>
                <a:schemeClr val="tx1"/>
              </a:solidFill>
              <a:latin typeface="+mj-lt"/>
            </a:endParaRPr>
          </a:p>
        </p:txBody>
      </p:sp>
    </p:spTree>
    <p:extLst>
      <p:ext uri="{BB962C8B-B14F-4D97-AF65-F5344CB8AC3E}">
        <p14:creationId xmlns:p14="http://schemas.microsoft.com/office/powerpoint/2010/main" val="8625283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 (</a:t>
            </a:r>
            <a:r>
              <a:rPr lang="en-US" sz="4900" dirty="0">
                <a:solidFill>
                  <a:schemeClr val="tx1"/>
                </a:solidFill>
              </a:rPr>
              <a:t>Report/</a:t>
            </a:r>
            <a:r>
              <a:rPr lang="en-US" sz="4900" dirty="0">
                <a:solidFill>
                  <a:schemeClr val="tx1"/>
                </a:solidFill>
                <a:cs typeface="Segoe UI" panose="020B0502040204020203" pitchFamily="34" charset="0"/>
              </a:rPr>
              <a:t>Analytics)</a:t>
            </a:r>
            <a:endParaRPr lang="en-US" sz="3236" dirty="0">
              <a:solidFill>
                <a:schemeClr val="tx1"/>
              </a:solidFill>
              <a:latin typeface="Segoe UI" panose="020B0502040204020203" pitchFamily="34" charset="0"/>
            </a:endParaRPr>
          </a:p>
        </p:txBody>
      </p:sp>
      <p:pic>
        <p:nvPicPr>
          <p:cNvPr id="5" name="Picture 4" descr="IoT Devices send data to the IoT Hub.  This data is then forwarded to Stream Analytics and Time Series for further processing.">
            <a:extLst>
              <a:ext uri="{FF2B5EF4-FFF2-40B4-BE49-F238E27FC236}">
                <a16:creationId xmlns:a16="http://schemas.microsoft.com/office/drawing/2014/main" id="{AC0BCBAB-0541-445D-B8DD-AFAE162BE3BD}"/>
              </a:ext>
            </a:extLst>
          </p:cNvPr>
          <p:cNvPicPr>
            <a:picLocks noChangeAspect="1"/>
          </p:cNvPicPr>
          <p:nvPr/>
        </p:nvPicPr>
        <p:blipFill>
          <a:blip r:embed="rId3"/>
          <a:stretch>
            <a:fillRect/>
          </a:stretch>
        </p:blipFill>
        <p:spPr>
          <a:xfrm>
            <a:off x="1776635" y="1298148"/>
            <a:ext cx="8318585" cy="4679204"/>
          </a:xfrm>
          <a:prstGeom prst="rect">
            <a:avLst/>
          </a:prstGeom>
        </p:spPr>
      </p:pic>
    </p:spTree>
    <p:extLst>
      <p:ext uri="{BB962C8B-B14F-4D97-AF65-F5344CB8AC3E}">
        <p14:creationId xmlns:p14="http://schemas.microsoft.com/office/powerpoint/2010/main" val="198572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20807"/>
            <a:ext cx="11655840" cy="5798510"/>
          </a:xfrm>
          <a:prstGeom prst="rect">
            <a:avLst/>
          </a:prstGeom>
          <a:noFill/>
        </p:spPr>
        <p:txBody>
          <a:bodyPr wrap="square" lIns="182880" tIns="146304" rIns="182880" bIns="146304" rtlCol="0">
            <a:spAutoFit/>
          </a:bodyPr>
          <a:lstStyle/>
          <a:p>
            <a:r>
              <a:rPr lang="en-US" sz="2400" dirty="0"/>
              <a:t>In this whiteboard design session, you will look at the process for designing an oil and gas manufacturing IoT solution that is secured end-to-end following best practices. </a:t>
            </a:r>
          </a:p>
          <a:p>
            <a:endParaRPr lang="en-US" sz="2400" dirty="0"/>
          </a:p>
          <a:p>
            <a:r>
              <a:rPr lang="en-US" sz="2400" dirty="0"/>
              <a:t>You will learn how to monitor and manage the security of all components in the solution You will also provide Contoso guidance on defining life cycles for particular components so that they have a plan that begins with initial deployment, to expected maintenance, to planned end-of-life and ultimately through decommissioning of the device so that they can understand how Azure supports this. Additionally, you will perform some threat modeling to help Contoso think about how they might handle STRIDE threats (spoofing of user identity, tampering, repudiation, information disclosure, denial of service, elevation of privilege).</a:t>
            </a:r>
          </a:p>
          <a:p>
            <a:endParaRPr lang="en-US" sz="2400" dirty="0"/>
          </a:p>
          <a:p>
            <a:r>
              <a:rPr lang="en-US" sz="2400" dirty="0"/>
              <a:t>At the end of this whiteboard design session, you will be better able to architect a comprehensive and secure oil and gas manufacturing IoT solution.</a:t>
            </a:r>
          </a:p>
          <a:p>
            <a:pPr>
              <a:lnSpc>
                <a:spcPct val="90000"/>
              </a:lnSpc>
              <a:spcAft>
                <a:spcPts val="600"/>
              </a:spcAft>
            </a:pPr>
            <a:endParaRPr lang="en-US" sz="2400" dirty="0"/>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116808" cy="4888894"/>
          </a:xfrm>
        </p:spPr>
        <p:txBody>
          <a:bodyPr>
            <a:normAutofit fontScale="85000" lnSpcReduction="10000"/>
          </a:bodyPr>
          <a:lstStyle/>
          <a:p>
            <a:r>
              <a:rPr lang="en-US" sz="3600" dirty="0">
                <a:solidFill>
                  <a:schemeClr val="tx1"/>
                </a:solidFill>
                <a:latin typeface="+mj-lt"/>
              </a:rPr>
              <a:t>Reporting and Analytics</a:t>
            </a:r>
            <a:endParaRPr lang="en-US" sz="1800" dirty="0">
              <a:solidFill>
                <a:schemeClr val="tx1"/>
              </a:solidFill>
              <a:latin typeface="+mj-lt"/>
            </a:endParaRPr>
          </a:p>
          <a:p>
            <a:pPr lvl="1"/>
            <a:r>
              <a:rPr lang="en-US" sz="2400" dirty="0">
                <a:solidFill>
                  <a:schemeClr val="tx1"/>
                </a:solidFill>
                <a:latin typeface="Segoe UI Semilight" panose="020B0402040204020203" pitchFamily="34" charset="0"/>
                <a:cs typeface="Segoe UI Semilight" panose="020B0402040204020203" pitchFamily="34" charset="0"/>
              </a:rPr>
              <a:t>Stream Analytics can monitor device data for alert thresholds and separately send all device data to Cosmos DB.</a:t>
            </a:r>
          </a:p>
          <a:p>
            <a:pPr lvl="1"/>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Use Cosmos DB to store reference data, alert information, device data, and oil well metrics used for detecting anomalies and output efficiency.</a:t>
            </a:r>
          </a:p>
          <a:p>
            <a:pPr lvl="1"/>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Overlay device telemetry and other data all in one place, automatically handle schema changes and view raw data.</a:t>
            </a:r>
          </a:p>
          <a:p>
            <a:pPr lvl="1"/>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Custom web app hosted in Web Apps service, accesses time series data via Time Series Insights Query APIs, connects to Cosmos DB for reference data, and manages IoT devices through IoT Service SDK.</a:t>
            </a:r>
          </a:p>
          <a:p>
            <a:pPr lvl="1"/>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Use Azure Time Series Insights to store, visualize, and query all-time series data from IoT and edge devices.</a:t>
            </a:r>
          </a:p>
          <a:p>
            <a:pPr lvl="1"/>
            <a:endParaRPr lang="en-US" sz="2400" dirty="0">
              <a:solidFill>
                <a:schemeClr val="tx1"/>
              </a:solidFill>
              <a:latin typeface="Segoe UI Semilight" panose="020B0402040204020203" pitchFamily="34" charset="0"/>
              <a:cs typeface="Segoe UI Semilight" panose="020B0402040204020203" pitchFamily="34" charset="0"/>
            </a:endParaRPr>
          </a:p>
        </p:txBody>
      </p:sp>
      <p:pic>
        <p:nvPicPr>
          <p:cNvPr id="4" name="Picture 3" descr="Azure Time Series Insights" title="Azure Time Series Insights">
            <a:extLst>
              <a:ext uri="{FF2B5EF4-FFF2-40B4-BE49-F238E27FC236}">
                <a16:creationId xmlns:a16="http://schemas.microsoft.com/office/drawing/2014/main" id="{75CCA8C9-D6BE-4626-9E3B-2541BD11E104}"/>
              </a:ext>
            </a:extLst>
          </p:cNvPr>
          <p:cNvPicPr>
            <a:picLocks noChangeAspect="1"/>
          </p:cNvPicPr>
          <p:nvPr/>
        </p:nvPicPr>
        <p:blipFill>
          <a:blip r:embed="rId3" cstate="print">
            <a:biLevel thresh="25000"/>
            <a:extLst>
              <a:ext uri="{BEBA8EAE-BF5A-486C-A8C5-ECC9F3942E4B}">
                <a14:imgProps xmlns:a14="http://schemas.microsoft.com/office/drawing/2010/main">
                  <a14:imgLayer r:embed="rId4">
                    <a14:imgEffect>
                      <a14:backgroundRemoval t="3125" b="99609" l="2344" r="96680">
                        <a14:foregroundMark x1="5273" y1="36914" x2="20703" y2="17188"/>
                        <a14:foregroundMark x1="20703" y1="17188" x2="25391" y2="14844"/>
                        <a14:foregroundMark x1="21875" y1="14844" x2="55273" y2="4688"/>
                        <a14:foregroundMark x1="40625" y1="3516" x2="65430" y2="7813"/>
                        <a14:foregroundMark x1="65430" y1="7813" x2="84961" y2="22266"/>
                        <a14:foregroundMark x1="84961" y1="22266" x2="93164" y2="35742"/>
                        <a14:foregroundMark x1="90625" y1="32422" x2="95313" y2="38086"/>
                        <a14:foregroundMark x1="59570" y1="3125" x2="40039" y2="3125"/>
                        <a14:foregroundMark x1="2539" y1="52539" x2="35352" y2="51367"/>
                        <a14:foregroundMark x1="7031" y1="65430" x2="25781" y2="88281"/>
                        <a14:foregroundMark x1="52914" y1="95954" x2="53711" y2="96094"/>
                        <a14:foregroundMark x1="29297" y1="91797" x2="47644" y2="95026"/>
                        <a14:foregroundMark x1="53711" y1="96094" x2="63867" y2="92969"/>
                        <a14:foregroundMark x1="91992" y1="51758" x2="96680" y2="51367"/>
                        <a14:foregroundMark x1="54297" y1="98242" x2="51120" y2="98772"/>
                        <a14:foregroundMark x1="51953" y1="98242" x2="51953" y2="98242"/>
                        <a14:foregroundMark x1="51953" y1="98242" x2="44922" y2="97852"/>
                        <a14:foregroundMark x1="48047" y1="97266" x2="46680" y2="98438"/>
                        <a14:backgroundMark x1="8398" y1="44336" x2="49609" y2="13867"/>
                        <a14:backgroundMark x1="49609" y1="13867" x2="64844" y2="33594"/>
                        <a14:backgroundMark x1="64844" y1="33594" x2="87695" y2="43750"/>
                        <a14:backgroundMark x1="87695" y1="43750" x2="87891" y2="44141"/>
                        <a14:backgroundMark x1="44727" y1="99609" x2="46003" y2="99609"/>
                      </a14:backgroundRemoval>
                    </a14:imgEffect>
                  </a14:imgLayer>
                </a14:imgProps>
              </a:ext>
              <a:ext uri="{28A0092B-C50C-407E-A947-70E740481C1C}">
                <a14:useLocalDpi xmlns:a14="http://schemas.microsoft.com/office/drawing/2010/main" val="0"/>
              </a:ext>
            </a:extLst>
          </a:blip>
          <a:stretch>
            <a:fillRect/>
          </a:stretch>
        </p:blipFill>
        <p:spPr>
          <a:xfrm>
            <a:off x="9926688" y="1420793"/>
            <a:ext cx="1457752" cy="1457752"/>
          </a:xfrm>
          <a:prstGeom prst="rect">
            <a:avLst/>
          </a:prstGeom>
        </p:spPr>
      </p:pic>
      <p:pic>
        <p:nvPicPr>
          <p:cNvPr id="5" name="Picture 4" descr="Cosmos DB" title="Cosmos DB">
            <a:extLst>
              <a:ext uri="{FF2B5EF4-FFF2-40B4-BE49-F238E27FC236}">
                <a16:creationId xmlns:a16="http://schemas.microsoft.com/office/drawing/2014/main" id="{7E7086ED-355F-4ACB-8ACA-E1A5EE7782B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23302" y="3790604"/>
            <a:ext cx="1664523" cy="1664523"/>
          </a:xfrm>
          <a:prstGeom prst="rect">
            <a:avLst/>
          </a:prstGeom>
        </p:spPr>
      </p:pic>
    </p:spTree>
    <p:extLst>
      <p:ext uri="{BB962C8B-B14F-4D97-AF65-F5344CB8AC3E}">
        <p14:creationId xmlns:p14="http://schemas.microsoft.com/office/powerpoint/2010/main" val="7194669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 (Service Bus)</a:t>
            </a:r>
            <a:endParaRPr lang="en-US" sz="3236" dirty="0">
              <a:solidFill>
                <a:schemeClr val="tx1"/>
              </a:solidFill>
              <a:latin typeface="Segoe UI" panose="020B0502040204020203" pitchFamily="34" charset="0"/>
            </a:endParaRPr>
          </a:p>
        </p:txBody>
      </p:sp>
      <p:pic>
        <p:nvPicPr>
          <p:cNvPr id="5" name="Picture 4" descr="The Service Bus solution where the IoT Hub is sending messages to the Service Bus where other applications are waiting to process those messages at their own pace.">
            <a:extLst>
              <a:ext uri="{FF2B5EF4-FFF2-40B4-BE49-F238E27FC236}">
                <a16:creationId xmlns:a16="http://schemas.microsoft.com/office/drawing/2014/main" id="{B43EACF3-78D7-480D-9D50-BD6763B55865}"/>
              </a:ext>
            </a:extLst>
          </p:cNvPr>
          <p:cNvPicPr>
            <a:picLocks noChangeAspect="1"/>
          </p:cNvPicPr>
          <p:nvPr/>
        </p:nvPicPr>
        <p:blipFill>
          <a:blip r:embed="rId3"/>
          <a:stretch>
            <a:fillRect/>
          </a:stretch>
        </p:blipFill>
        <p:spPr>
          <a:xfrm>
            <a:off x="2224034" y="1283889"/>
            <a:ext cx="7501263" cy="5231211"/>
          </a:xfrm>
          <a:prstGeom prst="rect">
            <a:avLst/>
          </a:prstGeom>
        </p:spPr>
      </p:pic>
    </p:spTree>
    <p:extLst>
      <p:ext uri="{BB962C8B-B14F-4D97-AF65-F5344CB8AC3E}">
        <p14:creationId xmlns:p14="http://schemas.microsoft.com/office/powerpoint/2010/main" val="35937351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888894"/>
          </a:xfrm>
        </p:spPr>
        <p:txBody>
          <a:bodyPr>
            <a:normAutofit/>
          </a:bodyPr>
          <a:lstStyle/>
          <a:p>
            <a:r>
              <a:rPr lang="en-US" sz="3600" dirty="0">
                <a:solidFill>
                  <a:schemeClr val="tx1"/>
                </a:solidFill>
                <a:latin typeface="+mj-lt"/>
              </a:rPr>
              <a:t>Service Bus</a:t>
            </a:r>
            <a:endParaRPr lang="en-US" sz="1800" dirty="0">
              <a:solidFill>
                <a:schemeClr val="tx1"/>
              </a:solidFill>
              <a:latin typeface="+mj-lt"/>
            </a:endParaRPr>
          </a:p>
          <a:p>
            <a:pPr lvl="1"/>
            <a:endParaRPr lang="en-US" sz="2400" dirty="0">
              <a:solidFill>
                <a:schemeClr val="tx1"/>
              </a:solidFill>
              <a:cs typeface="Segoe UI Semilight" panose="020B0402040204020203" pitchFamily="34" charset="0"/>
            </a:endParaRPr>
          </a:p>
          <a:p>
            <a:pPr lvl="1"/>
            <a:r>
              <a:rPr lang="en-US" sz="2400" dirty="0">
                <a:solidFill>
                  <a:schemeClr val="tx1"/>
                </a:solidFill>
                <a:cs typeface="Segoe UI Semilight" panose="020B0402040204020203" pitchFamily="34" charset="0"/>
              </a:rPr>
              <a:t>Use custom endpoints and routes in IoT Hub to filter and send critical messages to a Service Bus Queue for further processing.</a:t>
            </a:r>
          </a:p>
          <a:p>
            <a:pPr lvl="1"/>
            <a:endParaRPr lang="en-US" sz="2400" dirty="0">
              <a:solidFill>
                <a:schemeClr val="tx1"/>
              </a:solidFill>
              <a:cs typeface="Segoe UI Semilight" panose="020B0402040204020203" pitchFamily="34" charset="0"/>
            </a:endParaRPr>
          </a:p>
          <a:p>
            <a:pPr lvl="1"/>
            <a:r>
              <a:rPr lang="en-US" sz="2400" dirty="0">
                <a:solidFill>
                  <a:schemeClr val="tx1"/>
                </a:solidFill>
                <a:cs typeface="Segoe UI Semilight" panose="020B0402040204020203" pitchFamily="34" charset="0"/>
              </a:rPr>
              <a:t>Service Bus Subscribers such as Azure Functions, App Services and Event Grid can monitor for specific messages</a:t>
            </a:r>
            <a:endParaRPr lang="en-US" sz="2032" dirty="0">
              <a:solidFill>
                <a:schemeClr val="tx1"/>
              </a:solidFill>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 (Azure Sphere)</a:t>
            </a:r>
            <a:endParaRPr lang="en-US" sz="3236" dirty="0">
              <a:solidFill>
                <a:schemeClr val="tx1"/>
              </a:solidFill>
              <a:latin typeface="Segoe UI" panose="020B0502040204020203" pitchFamily="34" charset="0"/>
            </a:endParaRPr>
          </a:p>
        </p:txBody>
      </p:sp>
      <p:pic>
        <p:nvPicPr>
          <p:cNvPr id="5" name="Picture 4" descr="This diagram shows devices that are communicating with an Azure Sphere device in a two way communication method.  Remote admins can push device updates securely to these field devices along with OS updates to the Azure Sphere device itself.">
            <a:extLst>
              <a:ext uri="{FF2B5EF4-FFF2-40B4-BE49-F238E27FC236}">
                <a16:creationId xmlns:a16="http://schemas.microsoft.com/office/drawing/2014/main" id="{0E7AE3A9-820B-4AB1-B77A-53C7CFB9B73B}"/>
              </a:ext>
            </a:extLst>
          </p:cNvPr>
          <p:cNvPicPr>
            <a:picLocks noChangeAspect="1"/>
          </p:cNvPicPr>
          <p:nvPr/>
        </p:nvPicPr>
        <p:blipFill>
          <a:blip r:embed="rId3"/>
          <a:stretch>
            <a:fillRect/>
          </a:stretch>
        </p:blipFill>
        <p:spPr>
          <a:xfrm>
            <a:off x="1580254" y="1261327"/>
            <a:ext cx="8853179" cy="4979913"/>
          </a:xfrm>
          <a:prstGeom prst="rect">
            <a:avLst/>
          </a:prstGeom>
        </p:spPr>
      </p:pic>
    </p:spTree>
    <p:extLst>
      <p:ext uri="{BB962C8B-B14F-4D97-AF65-F5344CB8AC3E}">
        <p14:creationId xmlns:p14="http://schemas.microsoft.com/office/powerpoint/2010/main" val="7041912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9358855" cy="4888894"/>
          </a:xfrm>
        </p:spPr>
        <p:txBody>
          <a:bodyPr>
            <a:normAutofit/>
          </a:bodyPr>
          <a:lstStyle/>
          <a:p>
            <a:r>
              <a:rPr lang="en-US" sz="3600" dirty="0">
                <a:solidFill>
                  <a:schemeClr val="tx1"/>
                </a:solidFill>
                <a:latin typeface="+mj-lt"/>
              </a:rPr>
              <a:t>Azure Sphere</a:t>
            </a:r>
            <a:endParaRPr lang="en-US" sz="1800" dirty="0">
              <a:solidFill>
                <a:schemeClr val="tx1"/>
              </a:solidFill>
              <a:latin typeface="+mj-lt"/>
            </a:endParaRPr>
          </a:p>
          <a:p>
            <a:pPr lvl="1"/>
            <a:r>
              <a:rPr lang="en-US" sz="2400" dirty="0">
                <a:solidFill>
                  <a:schemeClr val="tx1"/>
                </a:solidFill>
                <a:latin typeface="+mj-lt"/>
              </a:rPr>
              <a:t>Integrate brownfield IoT Devices with Azure Sphere to enable secure 2-way communications and no-touch device upgrades</a:t>
            </a:r>
          </a:p>
          <a:p>
            <a:pPr lvl="1"/>
            <a:endParaRPr lang="en-US" sz="2400" dirty="0">
              <a:solidFill>
                <a:schemeClr val="tx1"/>
              </a:solidFill>
              <a:latin typeface="+mj-lt"/>
            </a:endParaRPr>
          </a:p>
          <a:p>
            <a:pPr lvl="1"/>
            <a:r>
              <a:rPr lang="en-US" sz="2400" dirty="0">
                <a:solidFill>
                  <a:schemeClr val="tx1"/>
                </a:solidFill>
                <a:latin typeface="+mj-lt"/>
              </a:rPr>
              <a:t>Utilize Guardian Module to secure the communications between devices and internet and Azure Sphere Security Service</a:t>
            </a:r>
          </a:p>
        </p:txBody>
      </p:sp>
      <p:pic>
        <p:nvPicPr>
          <p:cNvPr id="4" name="Picture 3" descr="Azure IoT Hub " title="Azure IoT Hub ">
            <a:extLst>
              <a:ext uri="{FF2B5EF4-FFF2-40B4-BE49-F238E27FC236}">
                <a16:creationId xmlns:a16="http://schemas.microsoft.com/office/drawing/2014/main" id="{3576EF96-3D2F-49D3-96A1-A77C27504785}"/>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491976" y="1401585"/>
            <a:ext cx="780291" cy="780291"/>
          </a:xfrm>
          <a:prstGeom prst="rect">
            <a:avLst/>
          </a:prstGeom>
        </p:spPr>
      </p:pic>
      <p:pic>
        <p:nvPicPr>
          <p:cNvPr id="5" name="Graphic 4" descr="Wireless router" title="Wireless router">
            <a:extLst>
              <a:ext uri="{FF2B5EF4-FFF2-40B4-BE49-F238E27FC236}">
                <a16:creationId xmlns:a16="http://schemas.microsoft.com/office/drawing/2014/main" id="{EA4B0F98-8F5C-490C-8AD7-8A71F4E38040}"/>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459798" y="2414448"/>
            <a:ext cx="844645" cy="844645"/>
          </a:xfrm>
          <a:prstGeom prst="rect">
            <a:avLst/>
          </a:prstGeom>
        </p:spPr>
      </p:pic>
    </p:spTree>
    <p:extLst>
      <p:ext uri="{BB962C8B-B14F-4D97-AF65-F5344CB8AC3E}">
        <p14:creationId xmlns:p14="http://schemas.microsoft.com/office/powerpoint/2010/main" val="37063140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245241"/>
          </a:xfrm>
        </p:spPr>
        <p:txBody>
          <a:bodyPr>
            <a:normAutofit fontScale="92500" lnSpcReduction="10000"/>
          </a:bodyPr>
          <a:lstStyle/>
          <a:p>
            <a:r>
              <a:rPr lang="en-US" sz="3600" dirty="0">
                <a:solidFill>
                  <a:schemeClr val="tx1"/>
                </a:solidFill>
              </a:rPr>
              <a:t>Contoso, Ltd staff are worried it may be impossible to manage the many thousands of IoT devices they have deployed around the world with any one product.</a:t>
            </a:r>
          </a:p>
          <a:p>
            <a:endParaRPr lang="en-US" sz="3600" dirty="0">
              <a:solidFill>
                <a:schemeClr val="tx1"/>
              </a:solidFill>
            </a:endParaRPr>
          </a:p>
          <a:p>
            <a:r>
              <a:rPr lang="en-US" sz="3600" dirty="0">
                <a:solidFill>
                  <a:schemeClr val="tx1"/>
                </a:solidFill>
              </a:rPr>
              <a:t>Can Azure handle all the different types of operating systems and processor architectures of their devices?</a:t>
            </a:r>
          </a:p>
          <a:p>
            <a:endParaRPr lang="en-US" sz="3600" dirty="0">
              <a:solidFill>
                <a:schemeClr val="tx1"/>
              </a:solidFill>
            </a:endParaRPr>
          </a:p>
          <a:p>
            <a:r>
              <a:rPr lang="en-US" sz="3600" dirty="0">
                <a:solidFill>
                  <a:schemeClr val="tx1"/>
                </a:solidFill>
              </a:rPr>
              <a:t>Will they be able to monitor for specific events on some of their proprietary devices?</a:t>
            </a:r>
          </a:p>
          <a:p>
            <a:endParaRPr lang="en-US" sz="3600" dirty="0">
              <a:solidFill>
                <a:schemeClr val="tx1"/>
              </a:solidFill>
            </a:endParaRPr>
          </a:p>
          <a:p>
            <a:r>
              <a:rPr lang="en-US" sz="3600" dirty="0">
                <a:solidFill>
                  <a:schemeClr val="tx1"/>
                </a:solidFill>
              </a:rPr>
              <a:t>Can Azure support non-TPM hardware devices?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245241"/>
          </a:xfrm>
        </p:spPr>
        <p:txBody>
          <a:bodyPr>
            <a:normAutofit fontScale="70000" lnSpcReduction="20000"/>
          </a:bodyPr>
          <a:lstStyle/>
          <a:p>
            <a:r>
              <a:rPr lang="en-US" sz="4600" dirty="0">
                <a:solidFill>
                  <a:schemeClr val="tx1"/>
                </a:solidFill>
              </a:rPr>
              <a:t>Will the communications from a device to Azure be secure enough?</a:t>
            </a:r>
          </a:p>
          <a:p>
            <a:endParaRPr lang="en-US" sz="4600" dirty="0">
              <a:solidFill>
                <a:schemeClr val="tx1"/>
              </a:solidFill>
            </a:endParaRPr>
          </a:p>
          <a:p>
            <a:r>
              <a:rPr lang="en-US" sz="4600" dirty="0">
                <a:solidFill>
                  <a:schemeClr val="tx1"/>
                </a:solidFill>
              </a:rPr>
              <a:t>Can an Azure logging solution handle the massive amount of events and alerts that will need to be ingested?</a:t>
            </a:r>
          </a:p>
          <a:p>
            <a:endParaRPr lang="en-US" sz="4600" dirty="0">
              <a:solidFill>
                <a:schemeClr val="tx1"/>
              </a:solidFill>
            </a:endParaRPr>
          </a:p>
          <a:p>
            <a:r>
              <a:rPr lang="en-US" sz="4600" dirty="0">
                <a:solidFill>
                  <a:schemeClr val="tx1"/>
                </a:solidFill>
              </a:rPr>
              <a:t>Is it possible to assign role-based permissions based on their security objectives and policies to the IoT resources such as the Hub, Edge and individual devices? </a:t>
            </a:r>
          </a:p>
          <a:p>
            <a:endParaRPr lang="en-US" sz="4600" dirty="0">
              <a:solidFill>
                <a:schemeClr val="tx1"/>
              </a:solidFill>
            </a:endParaRPr>
          </a:p>
          <a:p>
            <a:r>
              <a:rPr lang="en-US" sz="4600" dirty="0">
                <a:solidFill>
                  <a:schemeClr val="tx1"/>
                </a:solidFill>
              </a:rPr>
              <a:t>Is the solution capable of being flexible in the types of reporting and alerts that can be generated based on custom logging event data?</a:t>
            </a:r>
          </a:p>
          <a:p>
            <a:endParaRPr lang="en-US" sz="3600" dirty="0">
              <a:solidFill>
                <a:schemeClr val="tx1"/>
              </a:solidFill>
            </a:endParaRPr>
          </a:p>
        </p:txBody>
      </p:sp>
    </p:spTree>
    <p:extLst>
      <p:ext uri="{BB962C8B-B14F-4D97-AF65-F5344CB8AC3E}">
        <p14:creationId xmlns:p14="http://schemas.microsoft.com/office/powerpoint/2010/main" val="15818863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245241"/>
          </a:xfrm>
        </p:spPr>
        <p:txBody>
          <a:bodyPr>
            <a:normAutofit/>
          </a:bodyPr>
          <a:lstStyle/>
          <a:p>
            <a:r>
              <a:rPr lang="en-US" sz="3300" dirty="0">
                <a:solidFill>
                  <a:schemeClr val="tx1"/>
                </a:solidFill>
              </a:rPr>
              <a:t>Will we be able to limit the messages and network traffic to specific network IP addresses/subnets for our devices?</a:t>
            </a:r>
          </a:p>
          <a:p>
            <a:endParaRPr lang="en-US" sz="3300" dirty="0">
              <a:solidFill>
                <a:schemeClr val="tx1"/>
              </a:solidFill>
            </a:endParaRPr>
          </a:p>
          <a:p>
            <a:r>
              <a:rPr lang="en-US" sz="3300" dirty="0"/>
              <a:t>Can Microsoft provide a more modern solution to support their IoT device upgrades?</a:t>
            </a:r>
            <a:endParaRPr lang="en-US" sz="3300" dirty="0">
              <a:solidFill>
                <a:schemeClr val="tx1"/>
              </a:solidFill>
            </a:endParaRPr>
          </a:p>
        </p:txBody>
      </p:sp>
    </p:spTree>
    <p:extLst>
      <p:ext uri="{BB962C8B-B14F-4D97-AF65-F5344CB8AC3E}">
        <p14:creationId xmlns:p14="http://schemas.microsoft.com/office/powerpoint/2010/main" val="7739219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687188"/>
          </a:xfrm>
        </p:spPr>
        <p:txBody>
          <a:bodyPr>
            <a:normAutofit lnSpcReduction="10000"/>
          </a:bodyPr>
          <a:lstStyle/>
          <a:p>
            <a:pPr marL="0" indent="0">
              <a:buNone/>
            </a:pPr>
            <a:r>
              <a:rPr lang="en-US" dirty="0"/>
              <a:t>"Managing our massive worldwide IoT Infrastructure using the latest security features of Azure has given us the confidence to know our devices are running securely and efficiently with the added flexibility to change our direction at any time.  Azure Sphere presents us with a path to support our future needs." </a:t>
            </a:r>
          </a:p>
          <a:p>
            <a:pPr marL="0" indent="0">
              <a:buNone/>
            </a:pPr>
            <a:endParaRPr lang="en-US" dirty="0"/>
          </a:p>
          <a:p>
            <a:pPr marL="0" indent="0">
              <a:buNone/>
            </a:pPr>
            <a:r>
              <a:rPr lang="en-US" dirty="0"/>
              <a:t>Jack Tradewinds, CIO of Contoso, Ltd.</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269240" y="1796665"/>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198176"/>
          </a:xfrm>
        </p:spPr>
        <p:txBody>
          <a:bodyPr>
            <a:normAutofit fontScale="92500" lnSpcReduction="20000"/>
          </a:bodyPr>
          <a:lstStyle/>
          <a:p>
            <a:r>
              <a:rPr lang="en-US" dirty="0"/>
              <a:t>Contoso, Ltd. has major holdings in one of the world’s most important oil-producing regions.</a:t>
            </a:r>
          </a:p>
          <a:p>
            <a:endParaRPr lang="en-US" dirty="0"/>
          </a:p>
          <a:p>
            <a:r>
              <a:rPr lang="en-US" dirty="0"/>
              <a:t>Their environments are very tough environments in which to work. The climate is hot, harsh, and unforgiving, and oil wells are often spaced many miles apart.</a:t>
            </a:r>
          </a:p>
          <a:p>
            <a:endParaRPr lang="en-US" dirty="0"/>
          </a:p>
          <a:p>
            <a:r>
              <a:rPr lang="en-US" dirty="0"/>
              <a:t>They want to deploy IoT technologies to electronically collect data and use cloud-based solutions to store and analyze it in order to gain new insights into well operations and future drilling possibilities.</a:t>
            </a:r>
          </a:p>
          <a:p>
            <a:endParaRPr lang="en-US" dirty="0"/>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063705"/>
          </a:xfrm>
        </p:spPr>
        <p:txBody>
          <a:bodyPr>
            <a:normAutofit fontScale="85000" lnSpcReduction="20000"/>
          </a:bodyPr>
          <a:lstStyle/>
          <a:p>
            <a:r>
              <a:rPr lang="en-US" dirty="0"/>
              <a:t>Ensure that all IoT devices are properly registered and assigned a secure tamperproof identity.</a:t>
            </a:r>
          </a:p>
          <a:p>
            <a:endParaRPr lang="en-US" dirty="0"/>
          </a:p>
          <a:p>
            <a:r>
              <a:rPr lang="en-US" dirty="0"/>
              <a:t>Ensure devices are operating within assigned policy standards and are not tampered with.</a:t>
            </a:r>
          </a:p>
          <a:p>
            <a:endParaRPr lang="en-US" dirty="0"/>
          </a:p>
          <a:p>
            <a:r>
              <a:rPr lang="en-US" dirty="0"/>
              <a:t>Enable an alerting solution with little to no effort configuration that will notify and allow for remediation in the case of fault or malicious activity.</a:t>
            </a:r>
          </a:p>
          <a:p>
            <a:endParaRPr lang="en-US" dirty="0"/>
          </a:p>
          <a:p>
            <a:r>
              <a:rPr lang="en-US" dirty="0"/>
              <a:t>Ensure all events are surfaced in one place for simplicity.</a:t>
            </a:r>
          </a:p>
          <a:p>
            <a:endParaRPr lang="en-US" sz="1800" dirty="0">
              <a:solidFill>
                <a:schemeClr val="tx1"/>
              </a:solidFill>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379313"/>
          </a:xfrm>
        </p:spPr>
        <p:txBody>
          <a:bodyPr>
            <a:normAutofit fontScale="55000" lnSpcReduction="20000"/>
          </a:bodyPr>
          <a:lstStyle/>
          <a:p>
            <a:r>
              <a:rPr lang="en-US" sz="4400" dirty="0"/>
              <a:t>Address the need to have auditing and monitoring across a wide range of device operating systems and processor architectures (Linux, x86, x64, etc.).</a:t>
            </a:r>
          </a:p>
          <a:p>
            <a:endParaRPr lang="en-US" sz="4400" dirty="0"/>
          </a:p>
          <a:p>
            <a:r>
              <a:rPr lang="en-US" sz="4400" dirty="0"/>
              <a:t>Automate the security agent provisioning rather than having to physically or remotely "touch" all the devices.</a:t>
            </a:r>
          </a:p>
          <a:p>
            <a:endParaRPr lang="en-US" sz="4400" dirty="0"/>
          </a:p>
          <a:p>
            <a:r>
              <a:rPr lang="en-US" sz="4400" dirty="0"/>
              <a:t>Ensure only the most secure protocols are implemented and used during any transmissions.</a:t>
            </a:r>
          </a:p>
          <a:p>
            <a:endParaRPr lang="en-US" sz="4400" dirty="0"/>
          </a:p>
          <a:p>
            <a:r>
              <a:rPr lang="en-US" sz="4400" dirty="0"/>
              <a:t>Ensure that in the future it will be possible to have an enterprise-wide look at any vulnerabilities or malicious events, not just specifically focused on the IoT infrastructure.</a:t>
            </a:r>
          </a:p>
          <a:p>
            <a:endParaRPr lang="en-US" sz="4400" dirty="0"/>
          </a:p>
          <a:p>
            <a:r>
              <a:rPr lang="en-US" sz="4400" dirty="0"/>
              <a:t>Contoso is currently using older, generic IoT devices but is considering upgrading those devices to something more secure and modern that will support future AI and Machine Learning activities. They would like to know if Microsoft has anything that can help them.</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7074457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821658"/>
          </a:xfrm>
        </p:spPr>
        <p:txBody>
          <a:bodyPr>
            <a:normAutofit fontScale="70000" lnSpcReduction="20000"/>
          </a:bodyPr>
          <a:lstStyle/>
          <a:p>
            <a:r>
              <a:rPr lang="en-US" dirty="0"/>
              <a:t>Contoso, Ltd staff are worried it may be impossible to manage the many thousands of IoT devices they have deployed around the world with any one product.</a:t>
            </a:r>
          </a:p>
          <a:p>
            <a:endParaRPr lang="en-US" dirty="0"/>
          </a:p>
          <a:p>
            <a:r>
              <a:rPr lang="en-US" dirty="0"/>
              <a:t>Can Azure handle all the different types of operating systems and processor architectures of their devices?</a:t>
            </a:r>
          </a:p>
          <a:p>
            <a:endParaRPr lang="en-US" dirty="0"/>
          </a:p>
          <a:p>
            <a:r>
              <a:rPr lang="en-US" dirty="0"/>
              <a:t>Will they be able to monitor for specific events on some of their proprietary devices?</a:t>
            </a:r>
          </a:p>
          <a:p>
            <a:endParaRPr lang="en-US" dirty="0"/>
          </a:p>
          <a:p>
            <a:r>
              <a:rPr lang="en-US" dirty="0"/>
              <a:t>Can Azure support non-TPM hardware devices?</a:t>
            </a:r>
          </a:p>
          <a:p>
            <a:endParaRPr lang="en-US" dirty="0"/>
          </a:p>
          <a:p>
            <a:r>
              <a:rPr lang="en-US" dirty="0"/>
              <a:t>Will the communications from a device to Azure be secure enough?</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821658"/>
          </a:xfrm>
        </p:spPr>
        <p:txBody>
          <a:bodyPr>
            <a:normAutofit fontScale="62500" lnSpcReduction="20000"/>
          </a:bodyPr>
          <a:lstStyle/>
          <a:p>
            <a:r>
              <a:rPr lang="en-US" dirty="0"/>
              <a:t>Can an Azure logging solution handle the massive amount of events and alerts that will need to be ingested?</a:t>
            </a:r>
          </a:p>
          <a:p>
            <a:endParaRPr lang="en-US" dirty="0"/>
          </a:p>
          <a:p>
            <a:r>
              <a:rPr lang="en-US" dirty="0"/>
              <a:t>Is it possible to assign role-based permissions based on their security objectives and policies to the IoT resources such as the Hub, Edge and individual devices? </a:t>
            </a:r>
          </a:p>
          <a:p>
            <a:endParaRPr lang="en-US" dirty="0"/>
          </a:p>
          <a:p>
            <a:r>
              <a:rPr lang="en-US" dirty="0"/>
              <a:t>Is the solution capable of being flexible in the types of reporting and alerts that can be generated based on custom logging event data?</a:t>
            </a:r>
          </a:p>
          <a:p>
            <a:endParaRPr lang="en-US" dirty="0"/>
          </a:p>
          <a:p>
            <a:r>
              <a:rPr lang="en-US" dirty="0"/>
              <a:t>Will we be able to limit the messages and network traffic to specific network IP addresses/subnets for our devices?</a:t>
            </a:r>
          </a:p>
          <a:p>
            <a:endParaRPr lang="en-US" dirty="0"/>
          </a:p>
          <a:p>
            <a:r>
              <a:rPr lang="en-US" dirty="0"/>
              <a:t>Can Microsoft provide a more modern solution to support their IoT device upgrades?</a:t>
            </a:r>
          </a:p>
          <a:p>
            <a:endParaRPr lang="en-US" dirty="0"/>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018979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6" name="Picture 5" descr="Screenshot of a sample Internet of Things workflow, which is broken into On-Premises and Azure services." title="Common scenarios for Internet of Things">
            <a:extLst>
              <a:ext uri="{FF2B5EF4-FFF2-40B4-BE49-F238E27FC236}">
                <a16:creationId xmlns:a16="http://schemas.microsoft.com/office/drawing/2014/main" id="{6D600E00-D155-4BEC-BE56-69A6B5EB9BE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31925" y="1095933"/>
            <a:ext cx="10729986" cy="5526743"/>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F7D529-36AB-45DA-B239-2F912F2D1610}">
  <ds:schemaRefs>
    <ds:schemaRef ds:uri="http://schemas.microsoft.com/office/infopath/2007/PartnerControls"/>
    <ds:schemaRef ds:uri="2023ac63-7b75-4916-a9ee-591457758eee"/>
    <ds:schemaRef ds:uri="http://purl.org/dc/elements/1.1/"/>
    <ds:schemaRef ds:uri="http://schemas.microsoft.com/office/2006/metadata/properties"/>
    <ds:schemaRef ds:uri="http://schemas.microsoft.com/sharepoint/v3"/>
    <ds:schemaRef ds:uri="http://purl.org/dc/terms/"/>
    <ds:schemaRef ds:uri="http://schemas.openxmlformats.org/package/2006/metadata/core-properties"/>
    <ds:schemaRef ds:uri="http://schemas.microsoft.com/office/2006/documentManagement/types"/>
    <ds:schemaRef ds:uri="d9c797ad-d7c3-4982-82b7-81352a75e4a5"/>
    <ds:schemaRef ds:uri="http://www.w3.org/XML/1998/namespace"/>
    <ds:schemaRef ds:uri="http://purl.org/dc/dcmitype/"/>
  </ds:schemaRefs>
</ds:datastoreItem>
</file>

<file path=customXml/itemProps2.xml><?xml version="1.0" encoding="utf-8"?>
<ds:datastoreItem xmlns:ds="http://schemas.openxmlformats.org/officeDocument/2006/customXml" ds:itemID="{255F5BEB-6AD6-480A-8556-C80C5EBC10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18501AF-04CF-4482-BAE1-607B49DDC37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8931</TotalTime>
  <Words>3831</Words>
  <Application>Microsoft Office PowerPoint</Application>
  <PresentationFormat>Widescreen</PresentationFormat>
  <Paragraphs>340</Paragraphs>
  <Slides>29</Slides>
  <Notes>29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29</vt:i4>
      </vt:variant>
    </vt:vector>
  </HeadingPairs>
  <TitlesOfParts>
    <vt:vector size="39" baseType="lpstr">
      <vt:lpstr>-apple-system</vt:lpstr>
      <vt:lpstr>Arial</vt:lpstr>
      <vt:lpstr>Calibri</vt:lpstr>
      <vt:lpstr>Consolas</vt:lpstr>
      <vt:lpstr>Segoe UI</vt:lpstr>
      <vt:lpstr>Segoe UI Light</vt:lpstr>
      <vt:lpstr>Segoe UI Semilight</vt:lpstr>
      <vt:lpstr>Wingdings</vt:lpstr>
      <vt:lpstr>2_Server and Cloud 2013</vt:lpstr>
      <vt:lpstr>C+E Readiness Template</vt:lpstr>
      <vt:lpstr>Securing Azure IoT solutions</vt:lpstr>
      <vt:lpstr>Abstract and learning objectives</vt:lpstr>
      <vt:lpstr>Step 1: Review the customer case study</vt:lpstr>
      <vt:lpstr>Customer situation </vt:lpstr>
      <vt:lpstr>Customer needs </vt:lpstr>
      <vt:lpstr>Customer needs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(High-Level)</vt:lpstr>
      <vt:lpstr>Preferred solution (Device Security)</vt:lpstr>
      <vt:lpstr>Preferred solution </vt:lpstr>
      <vt:lpstr>Preferred solution (Security)</vt:lpstr>
      <vt:lpstr>Preferred solution </vt:lpstr>
      <vt:lpstr>Preferred solution (Report/Analytics)</vt:lpstr>
      <vt:lpstr>Preferred solution </vt:lpstr>
      <vt:lpstr>Preferred solution (Service Bus)</vt:lpstr>
      <vt:lpstr>Preferred solution </vt:lpstr>
      <vt:lpstr>Preferred solution (Azure Sphere)</vt:lpstr>
      <vt:lpstr>Preferred solution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Chris Givens</cp:lastModifiedBy>
  <cp:revision>185</cp:revision>
  <dcterms:created xsi:type="dcterms:W3CDTF">2016-01-21T23:17:09Z</dcterms:created>
  <dcterms:modified xsi:type="dcterms:W3CDTF">2020-12-21T23:22:54Z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0x010100D15DFA3690A15B4081582BBCC6BEAC3E</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hopero@microsoft.com</vt:lpwstr>
  </property>
  <property fmtid="{D5CDD505-2E9C-101B-9397-08002B2CF9AE}" pid="7" name="MSIP_Label_f42aa342-8706-4288-bd11-ebb85995028c_SetDate">
    <vt:lpwstr>2017-09-21T13:50:16.8427028-07:00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